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Lst>
  <p:sldIdLst>
    <p:sldId id="256" r:id="rId2"/>
    <p:sldId id="268" r:id="rId3"/>
    <p:sldId id="267" r:id="rId4"/>
    <p:sldId id="274" r:id="rId5"/>
    <p:sldId id="275" r:id="rId6"/>
    <p:sldId id="278" r:id="rId7"/>
    <p:sldId id="279"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3" d="100"/>
          <a:sy n="63" d="100"/>
        </p:scale>
        <p:origin x="-150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1"/>
      </p:bgRef>
    </p:bg>
    <p:spTree>
      <p:nvGrpSpPr>
        <p:cNvPr id="1" name=""/>
        <p:cNvGrpSpPr/>
        <p:nvPr/>
      </p:nvGrpSpPr>
      <p:grpSpPr>
        <a:xfrm>
          <a:off x="0" y="0"/>
          <a:ext cx="0" cy="0"/>
          <a:chOff x="0" y="0"/>
          <a:chExt cx="0" cy="0"/>
        </a:xfrm>
      </p:grpSpPr>
      <p:sp>
        <p:nvSpPr>
          <p:cNvPr id="8" name="مستطيل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رابط مستقيم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عنوان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ar-SA" smtClean="0"/>
              <a:t>انقر لتحرير نمط العنوان الرئيسي</a:t>
            </a:r>
            <a:endParaRPr kumimoji="0" lang="en-US"/>
          </a:p>
        </p:txBody>
      </p:sp>
      <p:sp>
        <p:nvSpPr>
          <p:cNvPr id="25" name="عنوان فرعي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31" name="عنصر نائب للتاريخ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B85C395-F5DC-4B06-82CF-480F90AB974E}" type="datetimeFigureOut">
              <a:rPr lang="ar-IQ" smtClean="0"/>
              <a:t>19/03/1440</a:t>
            </a:fld>
            <a:endParaRPr lang="ar-IQ"/>
          </a:p>
        </p:txBody>
      </p:sp>
      <p:sp>
        <p:nvSpPr>
          <p:cNvPr id="18" name="عنصر نائب للتذييل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ar-IQ"/>
          </a:p>
        </p:txBody>
      </p:sp>
      <p:sp>
        <p:nvSpPr>
          <p:cNvPr id="29" name="عنصر نائب لرقم الشريحة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95AB9E66-95EF-4307-846D-986DBBFCE34A}"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DB85C395-F5DC-4B06-82CF-480F90AB974E}" type="datetimeFigureOut">
              <a:rPr lang="ar-IQ" smtClean="0"/>
              <a:t>19/03/1440</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95AB9E66-95EF-4307-846D-986DBBFCE34A}"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274955"/>
            <a:ext cx="1524000" cy="5851525"/>
          </a:xfrm>
        </p:spPr>
        <p:txBody>
          <a:bodyPr vert="eaVert" ancho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2"/>
            <a:ext cx="60198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242816" y="6557946"/>
            <a:ext cx="2002464" cy="226902"/>
          </a:xfrm>
        </p:spPr>
        <p:txBody>
          <a:bodyPr/>
          <a:lstStyle>
            <a:extLst/>
          </a:lstStyle>
          <a:p>
            <a:fld id="{DB85C395-F5DC-4B06-82CF-480F90AB974E}" type="datetimeFigureOut">
              <a:rPr lang="ar-IQ" smtClean="0"/>
              <a:t>19/03/1440</a:t>
            </a:fld>
            <a:endParaRPr lang="ar-IQ"/>
          </a:p>
        </p:txBody>
      </p:sp>
      <p:sp>
        <p:nvSpPr>
          <p:cNvPr id="5" name="عنصر نائب للتذييل 4"/>
          <p:cNvSpPr>
            <a:spLocks noGrp="1"/>
          </p:cNvSpPr>
          <p:nvPr>
            <p:ph type="ftr" sz="quarter" idx="11"/>
          </p:nvPr>
        </p:nvSpPr>
        <p:spPr>
          <a:xfrm>
            <a:off x="457200" y="6556248"/>
            <a:ext cx="3657600" cy="228600"/>
          </a:xfrm>
        </p:spPr>
        <p:txBody>
          <a:bodyPr/>
          <a:lstStyle>
            <a:extLst/>
          </a:lstStyle>
          <a:p>
            <a:endParaRPr lang="ar-IQ"/>
          </a:p>
        </p:txBody>
      </p:sp>
      <p:sp>
        <p:nvSpPr>
          <p:cNvPr id="6" name="عنصر نائب لرقم الشريحة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95AB9E66-95EF-4307-846D-986DBBFCE34A}"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DB85C395-F5DC-4B06-82CF-480F90AB974E}" type="datetimeFigureOut">
              <a:rPr lang="ar-IQ" smtClean="0"/>
              <a:t>19/03/1440</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95AB9E66-95EF-4307-846D-986DBBFCE34A}"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1">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B85C395-F5DC-4B06-82CF-480F90AB974E}" type="datetimeFigureOut">
              <a:rPr lang="ar-IQ" smtClean="0"/>
              <a:t>19/03/1440</a:t>
            </a:fld>
            <a:endParaRPr lang="ar-IQ"/>
          </a:p>
        </p:txBody>
      </p:sp>
      <p:sp>
        <p:nvSpPr>
          <p:cNvPr id="5" name="عنصر نائب للتذييل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ar-IQ"/>
          </a:p>
        </p:txBody>
      </p:sp>
      <p:sp>
        <p:nvSpPr>
          <p:cNvPr id="6" name="عنصر نائب لرقم الشريحة 5"/>
          <p:cNvSpPr>
            <a:spLocks noGrp="1"/>
          </p:cNvSpPr>
          <p:nvPr>
            <p:ph type="sldNum" sz="quarter" idx="12"/>
          </p:nvPr>
        </p:nvSpPr>
        <p:spPr>
          <a:xfrm>
            <a:off x="6733952" y="6555112"/>
            <a:ext cx="588336" cy="228600"/>
          </a:xfrm>
        </p:spPr>
        <p:txBody>
          <a:bodyPr/>
          <a:lstStyle>
            <a:extLst/>
          </a:lstStyle>
          <a:p>
            <a:fld id="{95AB9E66-95EF-4307-846D-986DBBFCE34A}"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DB85C395-F5DC-4B06-82CF-480F90AB974E}" type="datetimeFigureOut">
              <a:rPr lang="ar-IQ" smtClean="0"/>
              <a:t>19/03/1440</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95AB9E66-95EF-4307-846D-986DBBFCE34A}"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nchor="b"/>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DB85C395-F5DC-4B06-82CF-480F90AB974E}" type="datetimeFigureOut">
              <a:rPr lang="ar-IQ" smtClean="0"/>
              <a:t>19/03/1440</a:t>
            </a:fld>
            <a:endParaRPr lang="ar-IQ"/>
          </a:p>
        </p:txBody>
      </p:sp>
      <p:sp>
        <p:nvSpPr>
          <p:cNvPr id="8" name="عنصر نائب للتذييل 7"/>
          <p:cNvSpPr>
            <a:spLocks noGrp="1"/>
          </p:cNvSpPr>
          <p:nvPr>
            <p:ph type="ftr" sz="quarter" idx="11"/>
          </p:nvPr>
        </p:nvSpPr>
        <p:spPr/>
        <p:txBody>
          <a:bodyPr/>
          <a:lstStyle>
            <a:extLst/>
          </a:lstStyle>
          <a:p>
            <a:endParaRPr lang="ar-IQ"/>
          </a:p>
        </p:txBody>
      </p:sp>
      <p:sp>
        <p:nvSpPr>
          <p:cNvPr id="9" name="عنصر نائب لرقم الشريحة 8"/>
          <p:cNvSpPr>
            <a:spLocks noGrp="1"/>
          </p:cNvSpPr>
          <p:nvPr>
            <p:ph type="sldNum" sz="quarter" idx="12"/>
          </p:nvPr>
        </p:nvSpPr>
        <p:spPr/>
        <p:txBody>
          <a:bodyPr/>
          <a:lstStyle>
            <a:extLst/>
          </a:lstStyle>
          <a:p>
            <a:fld id="{95AB9E66-95EF-4307-846D-986DBBFCE34A}"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DB85C395-F5DC-4B06-82CF-480F90AB974E}" type="datetimeFigureOut">
              <a:rPr lang="ar-IQ" smtClean="0"/>
              <a:t>19/03/1440</a:t>
            </a:fld>
            <a:endParaRPr lang="ar-IQ"/>
          </a:p>
        </p:txBody>
      </p:sp>
      <p:sp>
        <p:nvSpPr>
          <p:cNvPr id="4" name="عنصر نائب للتذييل 3"/>
          <p:cNvSpPr>
            <a:spLocks noGrp="1"/>
          </p:cNvSpPr>
          <p:nvPr>
            <p:ph type="ftr" sz="quarter" idx="11"/>
          </p:nvPr>
        </p:nvSpPr>
        <p:spPr/>
        <p:txBody>
          <a:bodyPr/>
          <a:lstStyle>
            <a:extLst/>
          </a:lstStyle>
          <a:p>
            <a:endParaRPr lang="ar-IQ"/>
          </a:p>
        </p:txBody>
      </p:sp>
      <p:sp>
        <p:nvSpPr>
          <p:cNvPr id="5" name="عنصر نائب لرقم الشريحة 4"/>
          <p:cNvSpPr>
            <a:spLocks noGrp="1"/>
          </p:cNvSpPr>
          <p:nvPr>
            <p:ph type="sldNum" sz="quarter" idx="12"/>
          </p:nvPr>
        </p:nvSpPr>
        <p:spPr/>
        <p:txBody>
          <a:bodyPr/>
          <a:lstStyle>
            <a:extLst/>
          </a:lstStyle>
          <a:p>
            <a:fld id="{95AB9E66-95EF-4307-846D-986DBBFCE34A}"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solidFill>
                  <a:schemeClr val="tx2"/>
                </a:solidFill>
              </a:defRPr>
            </a:lvl1pPr>
            <a:extLst/>
          </a:lstStyle>
          <a:p>
            <a:fld id="{DB85C395-F5DC-4B06-82CF-480F90AB974E}" type="datetimeFigureOut">
              <a:rPr lang="ar-IQ" smtClean="0"/>
              <a:t>19/03/1440</a:t>
            </a:fld>
            <a:endParaRPr lang="ar-IQ"/>
          </a:p>
        </p:txBody>
      </p:sp>
      <p:sp>
        <p:nvSpPr>
          <p:cNvPr id="3" name="عنصر نائب للتذييل 2"/>
          <p:cNvSpPr>
            <a:spLocks noGrp="1"/>
          </p:cNvSpPr>
          <p:nvPr>
            <p:ph type="ftr" sz="quarter" idx="11"/>
          </p:nvPr>
        </p:nvSpPr>
        <p:spPr/>
        <p:txBody>
          <a:bodyPr/>
          <a:lstStyle>
            <a:lvl1pPr>
              <a:defRPr>
                <a:solidFill>
                  <a:schemeClr val="tx2"/>
                </a:solidFill>
              </a:defRPr>
            </a:lvl1pPr>
            <a:extLst/>
          </a:lstStyle>
          <a:p>
            <a:endParaRPr lang="ar-IQ"/>
          </a:p>
        </p:txBody>
      </p:sp>
      <p:sp>
        <p:nvSpPr>
          <p:cNvPr id="4" name="عنصر نائب لرقم الشريحة 3"/>
          <p:cNvSpPr>
            <a:spLocks noGrp="1"/>
          </p:cNvSpPr>
          <p:nvPr>
            <p:ph type="sldNum" sz="quarter" idx="12"/>
          </p:nvPr>
        </p:nvSpPr>
        <p:spPr/>
        <p:txBody>
          <a:bodyPr/>
          <a:lstStyle>
            <a:extLst/>
          </a:lstStyle>
          <a:p>
            <a:fld id="{95AB9E66-95EF-4307-846D-986DBBFCE34A}"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DB85C395-F5DC-4B06-82CF-480F90AB974E}" type="datetimeFigureOut">
              <a:rPr lang="ar-IQ" smtClean="0"/>
              <a:t>19/03/1440</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95AB9E66-95EF-4307-846D-986DBBFCE34A}"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2"/>
      </p:bgRef>
    </p:bg>
    <p:spTree>
      <p:nvGrpSpPr>
        <p:cNvPr id="1" name=""/>
        <p:cNvGrpSpPr/>
        <p:nvPr/>
      </p:nvGrpSpPr>
      <p:grpSpPr>
        <a:xfrm>
          <a:off x="0" y="0"/>
          <a:ext cx="0" cy="0"/>
          <a:chOff x="0" y="0"/>
          <a:chExt cx="0" cy="0"/>
        </a:xfrm>
      </p:grpSpPr>
      <p:sp>
        <p:nvSpPr>
          <p:cNvPr id="8" name="مستطيل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مستطيل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عنوان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ar-SA" smtClean="0"/>
              <a:t>انقر لتحرير نمط العنوان الرئيسي</a:t>
            </a:r>
            <a:endParaRPr kumimoji="0" lang="en-US" dirty="0"/>
          </a:p>
        </p:txBody>
      </p:sp>
      <p:sp>
        <p:nvSpPr>
          <p:cNvPr id="4" name="عنصر نائب للنص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extLst/>
          </a:lstStyle>
          <a:p>
            <a:fld id="{DB85C395-F5DC-4B06-82CF-480F90AB974E}" type="datetimeFigureOut">
              <a:rPr lang="ar-IQ" smtClean="0"/>
              <a:t>19/03/1440</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95AB9E66-95EF-4307-846D-986DBBFCE34A}" type="slidenum">
              <a:rPr lang="ar-IQ" smtClean="0"/>
              <a:t>‹#›</a:t>
            </a:fld>
            <a:endParaRPr lang="ar-IQ"/>
          </a:p>
        </p:txBody>
      </p:sp>
      <p:sp>
        <p:nvSpPr>
          <p:cNvPr id="10" name="عنصر نائب للصورة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ar-SA" smtClean="0"/>
              <a:t>انقر فوق الأيقونة لإضافة صورة</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عنصر نائب للعنوان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ar-SA" smtClean="0"/>
              <a:t>انقر لتحرير نمط العنوان الرئيسي</a:t>
            </a:r>
            <a:endParaRPr kumimoji="0" lang="en-US"/>
          </a:p>
        </p:txBody>
      </p:sp>
      <p:sp>
        <p:nvSpPr>
          <p:cNvPr id="31" name="عنصر نائب للنص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7" name="عنصر نائب للتاريخ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B85C395-F5DC-4B06-82CF-480F90AB974E}" type="datetimeFigureOut">
              <a:rPr lang="ar-IQ" smtClean="0"/>
              <a:t>19/03/1440</a:t>
            </a:fld>
            <a:endParaRPr lang="ar-IQ"/>
          </a:p>
        </p:txBody>
      </p:sp>
      <p:sp>
        <p:nvSpPr>
          <p:cNvPr id="4" name="عنصر نائب للتذييل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ar-IQ"/>
          </a:p>
        </p:txBody>
      </p:sp>
      <p:sp>
        <p:nvSpPr>
          <p:cNvPr id="16" name="عنصر نائب لرقم الشريحة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95AB9E66-95EF-4307-846D-986DBBFCE34A}"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a:spLocks noGrp="1"/>
          </p:cNvSpPr>
          <p:nvPr>
            <p:ph type="ctrTitle"/>
          </p:nvPr>
        </p:nvSpPr>
        <p:spPr>
          <a:xfrm>
            <a:off x="931640" y="1592682"/>
            <a:ext cx="7200800" cy="3924550"/>
          </a:xfrm>
        </p:spPr>
        <p:txBody>
          <a:bodyPr>
            <a:noAutofit/>
          </a:bodyPr>
          <a:lstStyle/>
          <a:p>
            <a:pPr algn="ctr" rtl="1">
              <a:lnSpc>
                <a:spcPct val="115000"/>
              </a:lnSpc>
            </a:pPr>
            <a:r>
              <a:rPr lang="en-US" sz="2000" dirty="0" smtClean="0">
                <a:solidFill>
                  <a:srgbClr val="FF0000"/>
                </a:solidFill>
                <a:latin typeface="Simplified Arabic" pitchFamily="18" charset="-78"/>
                <a:ea typeface="Times New Roman"/>
                <a:cs typeface="PT Bold Heading" pitchFamily="2" charset="-78"/>
              </a:rPr>
              <a:t/>
            </a:r>
            <a:br>
              <a:rPr lang="en-US" sz="2000" dirty="0" smtClean="0">
                <a:solidFill>
                  <a:srgbClr val="FF0000"/>
                </a:solidFill>
                <a:latin typeface="Simplified Arabic" pitchFamily="18" charset="-78"/>
                <a:ea typeface="Times New Roman"/>
                <a:cs typeface="PT Bold Heading" pitchFamily="2" charset="-78"/>
              </a:rPr>
            </a:br>
            <a:r>
              <a:rPr lang="ar-IQ" sz="2000" dirty="0" smtClean="0">
                <a:solidFill>
                  <a:srgbClr val="FF0000"/>
                </a:solidFill>
                <a:latin typeface="Simplified Arabic" pitchFamily="18" charset="-78"/>
                <a:ea typeface="Times New Roman"/>
                <a:cs typeface="PT Bold Heading" pitchFamily="2" charset="-78"/>
              </a:rPr>
              <a:t/>
            </a:r>
            <a:br>
              <a:rPr lang="ar-IQ" sz="2000" dirty="0" smtClean="0">
                <a:solidFill>
                  <a:srgbClr val="FF0000"/>
                </a:solidFill>
                <a:latin typeface="Simplified Arabic" pitchFamily="18" charset="-78"/>
                <a:ea typeface="Times New Roman"/>
                <a:cs typeface="PT Bold Heading" pitchFamily="2" charset="-78"/>
              </a:rPr>
            </a:br>
            <a:r>
              <a:rPr lang="ar-IQ" sz="2000" dirty="0" smtClean="0">
                <a:solidFill>
                  <a:srgbClr val="FF0000"/>
                </a:solidFill>
                <a:latin typeface="Simplified Arabic" pitchFamily="18" charset="-78"/>
                <a:ea typeface="Times New Roman"/>
                <a:cs typeface="PT Bold Heading" pitchFamily="2" charset="-78"/>
              </a:rPr>
              <a:t/>
            </a:r>
            <a:br>
              <a:rPr lang="ar-IQ" sz="2000" dirty="0" smtClean="0">
                <a:solidFill>
                  <a:srgbClr val="FF0000"/>
                </a:solidFill>
                <a:latin typeface="Simplified Arabic" pitchFamily="18" charset="-78"/>
                <a:ea typeface="Times New Roman"/>
                <a:cs typeface="PT Bold Heading" pitchFamily="2" charset="-78"/>
              </a:rPr>
            </a:br>
            <a:r>
              <a:rPr lang="ar-IQ" sz="2000" dirty="0">
                <a:solidFill>
                  <a:srgbClr val="FF0000"/>
                </a:solidFill>
                <a:latin typeface="Simplified Arabic" pitchFamily="18" charset="-78"/>
                <a:ea typeface="Times New Roman"/>
                <a:cs typeface="PT Bold Heading" pitchFamily="2" charset="-78"/>
              </a:rPr>
              <a:t/>
            </a:r>
            <a:br>
              <a:rPr lang="ar-IQ" sz="2000" dirty="0">
                <a:solidFill>
                  <a:srgbClr val="FF0000"/>
                </a:solidFill>
                <a:latin typeface="Simplified Arabic" pitchFamily="18" charset="-78"/>
                <a:ea typeface="Times New Roman"/>
                <a:cs typeface="PT Bold Heading" pitchFamily="2" charset="-78"/>
              </a:rPr>
            </a:br>
            <a:r>
              <a:rPr lang="ar-IQ" sz="2000" dirty="0">
                <a:solidFill>
                  <a:srgbClr val="FF0000"/>
                </a:solidFill>
                <a:latin typeface="Simplified Arabic" pitchFamily="18" charset="-78"/>
                <a:ea typeface="Times New Roman"/>
                <a:cs typeface="PT Bold Heading" pitchFamily="2" charset="-78"/>
              </a:rPr>
              <a:t/>
            </a:r>
            <a:br>
              <a:rPr lang="ar-IQ" sz="2000" dirty="0">
                <a:solidFill>
                  <a:srgbClr val="FF0000"/>
                </a:solidFill>
                <a:latin typeface="Simplified Arabic" pitchFamily="18" charset="-78"/>
                <a:ea typeface="Times New Roman"/>
                <a:cs typeface="PT Bold Heading" pitchFamily="2" charset="-78"/>
              </a:rPr>
            </a:br>
            <a:r>
              <a:rPr lang="ar-IQ" sz="3600" dirty="0" smtClean="0">
                <a:solidFill>
                  <a:schemeClr val="tx1"/>
                </a:solidFill>
                <a:latin typeface="Simplified Arabic" pitchFamily="18" charset="-78"/>
                <a:ea typeface="Times New Roman"/>
                <a:cs typeface="PT Bold Heading" pitchFamily="2" charset="-78"/>
              </a:rPr>
              <a:t>المهارات الارشادية </a:t>
            </a:r>
            <a:br>
              <a:rPr lang="ar-IQ" sz="3600" dirty="0" smtClean="0">
                <a:solidFill>
                  <a:schemeClr val="tx1"/>
                </a:solidFill>
                <a:latin typeface="Simplified Arabic" pitchFamily="18" charset="-78"/>
                <a:ea typeface="Times New Roman"/>
                <a:cs typeface="PT Bold Heading" pitchFamily="2" charset="-78"/>
              </a:rPr>
            </a:br>
            <a:r>
              <a:rPr lang="ar-IQ" sz="2000" dirty="0" smtClean="0">
                <a:solidFill>
                  <a:schemeClr val="tx1"/>
                </a:solidFill>
                <a:latin typeface="Simplified Arabic" pitchFamily="18" charset="-78"/>
                <a:ea typeface="Times New Roman"/>
                <a:cs typeface="PT Bold Heading" pitchFamily="2" charset="-78"/>
              </a:rPr>
              <a:t> </a:t>
            </a:r>
            <a:r>
              <a:rPr lang="ar-IQ" sz="2800" dirty="0" smtClean="0">
                <a:solidFill>
                  <a:srgbClr val="FFC000"/>
                </a:solidFill>
                <a:latin typeface="Simplified Arabic" pitchFamily="18" charset="-78"/>
                <a:ea typeface="Times New Roman"/>
                <a:cs typeface="PT Bold Heading" pitchFamily="2" charset="-78"/>
              </a:rPr>
              <a:t>عنوان المحاضرة </a:t>
            </a:r>
            <a:br>
              <a:rPr lang="ar-IQ" sz="2800" dirty="0" smtClean="0">
                <a:solidFill>
                  <a:srgbClr val="FFC000"/>
                </a:solidFill>
                <a:latin typeface="Simplified Arabic" pitchFamily="18" charset="-78"/>
                <a:ea typeface="Times New Roman"/>
                <a:cs typeface="PT Bold Heading" pitchFamily="2" charset="-78"/>
              </a:rPr>
            </a:br>
            <a:r>
              <a:rPr lang="ar-IQ" sz="4800" dirty="0" smtClean="0">
                <a:solidFill>
                  <a:srgbClr val="FFC000"/>
                </a:solidFill>
                <a:latin typeface="Simplified Arabic" pitchFamily="18" charset="-78"/>
                <a:ea typeface="Times New Roman"/>
                <a:cs typeface="PT Bold Heading" pitchFamily="2" charset="-78"/>
              </a:rPr>
              <a:t>مهارة المواجهة  </a:t>
            </a:r>
            <a:r>
              <a:rPr lang="en-US" sz="2400" b="0" dirty="0" smtClean="0">
                <a:solidFill>
                  <a:schemeClr val="tx1"/>
                </a:solidFill>
                <a:latin typeface="Simplified Arabic" pitchFamily="18" charset="-78"/>
                <a:ea typeface="Times New Roman"/>
                <a:cs typeface="PT Bold Heading" pitchFamily="2" charset="-78"/>
              </a:rPr>
              <a:t/>
            </a:r>
            <a:br>
              <a:rPr lang="en-US" sz="2400" b="0" dirty="0" smtClean="0">
                <a:solidFill>
                  <a:schemeClr val="tx1"/>
                </a:solidFill>
                <a:latin typeface="Simplified Arabic" pitchFamily="18" charset="-78"/>
                <a:ea typeface="Times New Roman"/>
                <a:cs typeface="PT Bold Heading" pitchFamily="2" charset="-78"/>
              </a:rPr>
            </a:br>
            <a:r>
              <a:rPr lang="ar-IQ" sz="2400" b="0" dirty="0" smtClean="0">
                <a:solidFill>
                  <a:schemeClr val="tx1"/>
                </a:solidFill>
                <a:latin typeface="Simplified Arabic" pitchFamily="18" charset="-78"/>
                <a:ea typeface="Times New Roman"/>
                <a:cs typeface="PT Bold Heading" pitchFamily="2" charset="-78"/>
              </a:rPr>
              <a:t/>
            </a:r>
            <a:br>
              <a:rPr lang="ar-IQ" sz="2400" b="0" dirty="0" smtClean="0">
                <a:solidFill>
                  <a:schemeClr val="tx1"/>
                </a:solidFill>
                <a:latin typeface="Simplified Arabic" pitchFamily="18" charset="-78"/>
                <a:ea typeface="Times New Roman"/>
                <a:cs typeface="PT Bold Heading" pitchFamily="2" charset="-78"/>
              </a:rPr>
            </a:br>
            <a:r>
              <a:rPr lang="ar-IQ" sz="3200" dirty="0" smtClean="0">
                <a:ln w="1905"/>
                <a:solidFill>
                  <a:srgbClr val="FFFF00"/>
                </a:solidFill>
                <a:effectLst>
                  <a:innerShdw blurRad="69850" dist="43180" dir="5400000">
                    <a:srgbClr val="000000">
                      <a:alpha val="65000"/>
                    </a:srgbClr>
                  </a:innerShdw>
                </a:effectLst>
                <a:latin typeface="Simplified Arabic" pitchFamily="18" charset="-78"/>
                <a:ea typeface="Times New Roman"/>
                <a:cs typeface="PT Bold Heading" pitchFamily="2" charset="-78"/>
              </a:rPr>
              <a:t>بإشراف</a:t>
            </a:r>
            <a:r>
              <a:rPr lang="en-US" sz="3200" dirty="0" smtClean="0">
                <a:ln w="1905"/>
                <a:solidFill>
                  <a:srgbClr val="FFFF00"/>
                </a:solidFill>
                <a:effectLst>
                  <a:innerShdw blurRad="69850" dist="43180" dir="5400000">
                    <a:srgbClr val="000000">
                      <a:alpha val="65000"/>
                    </a:srgbClr>
                  </a:innerShdw>
                </a:effectLst>
                <a:latin typeface="Simplified Arabic" pitchFamily="18" charset="-78"/>
                <a:ea typeface="Times New Roman"/>
                <a:cs typeface="PT Bold Heading" pitchFamily="2" charset="-78"/>
              </a:rPr>
              <a:t/>
            </a:r>
            <a:br>
              <a:rPr lang="en-US" sz="3200" dirty="0" smtClean="0">
                <a:ln w="1905"/>
                <a:solidFill>
                  <a:srgbClr val="FFFF00"/>
                </a:solidFill>
                <a:effectLst>
                  <a:innerShdw blurRad="69850" dist="43180" dir="5400000">
                    <a:srgbClr val="000000">
                      <a:alpha val="65000"/>
                    </a:srgbClr>
                  </a:innerShdw>
                </a:effectLst>
                <a:latin typeface="Simplified Arabic" pitchFamily="18" charset="-78"/>
                <a:ea typeface="Times New Roman"/>
                <a:cs typeface="PT Bold Heading" pitchFamily="2" charset="-78"/>
              </a:rPr>
            </a:br>
            <a:r>
              <a:rPr lang="ar-IQ" sz="3200" dirty="0" smtClean="0">
                <a:ln w="1905"/>
                <a:solidFill>
                  <a:srgbClr val="FFFF00"/>
                </a:solidFill>
                <a:effectLst>
                  <a:innerShdw blurRad="69850" dist="43180" dir="5400000">
                    <a:srgbClr val="000000">
                      <a:alpha val="65000"/>
                    </a:srgbClr>
                  </a:innerShdw>
                </a:effectLst>
                <a:latin typeface="Simplified Arabic" pitchFamily="18" charset="-78"/>
                <a:ea typeface="Times New Roman"/>
                <a:cs typeface="PT Bold Heading" pitchFamily="2" charset="-78"/>
              </a:rPr>
              <a:t>أ.م.د. محمد ابراهيم حسين</a:t>
            </a:r>
            <a:r>
              <a:rPr lang="en-US" sz="2400" dirty="0">
                <a:solidFill>
                  <a:srgbClr val="FFFF00"/>
                </a:solidFill>
                <a:latin typeface="Simplified Arabic" pitchFamily="18" charset="-78"/>
                <a:ea typeface="Times New Roman"/>
                <a:cs typeface="PT Bold Heading" pitchFamily="2" charset="-78"/>
              </a:rPr>
              <a:t/>
            </a:r>
            <a:br>
              <a:rPr lang="en-US" sz="2400" dirty="0">
                <a:solidFill>
                  <a:srgbClr val="FFFF00"/>
                </a:solidFill>
                <a:latin typeface="Simplified Arabic" pitchFamily="18" charset="-78"/>
                <a:ea typeface="Times New Roman"/>
                <a:cs typeface="PT Bold Heading" pitchFamily="2" charset="-78"/>
              </a:rPr>
            </a:br>
            <a:endParaRPr lang="ar-IQ" sz="2400" dirty="0">
              <a:solidFill>
                <a:srgbClr val="FFFF00"/>
              </a:solidFill>
            </a:endParaRPr>
          </a:p>
        </p:txBody>
      </p:sp>
      <p:sp>
        <p:nvSpPr>
          <p:cNvPr id="5" name="عنوان فرعي 2"/>
          <p:cNvSpPr txBox="1">
            <a:spLocks/>
          </p:cNvSpPr>
          <p:nvPr/>
        </p:nvSpPr>
        <p:spPr>
          <a:xfrm>
            <a:off x="1331640" y="5589240"/>
            <a:ext cx="6400800" cy="1008112"/>
          </a:xfrm>
          <a:prstGeom prst="rect">
            <a:avLst/>
          </a:prstGeom>
        </p:spPr>
        <p:txBody>
          <a:bodyPr vert="horz" lIns="0" rIns="18288">
            <a:noAutofit/>
          </a:bodyPr>
          <a:lstStyle>
            <a:lvl1pPr marL="0" marR="45720" indent="0" algn="r" rtl="1" eaLnBrk="1" latinLnBrk="0" hangingPunct="1">
              <a:spcBef>
                <a:spcPct val="20000"/>
              </a:spcBef>
              <a:buClr>
                <a:schemeClr val="accent3"/>
              </a:buClr>
              <a:buSzPct val="95000"/>
              <a:buFont typeface="Wingdings 2"/>
              <a:buNone/>
              <a:defRPr kumimoji="0" sz="2600" kern="1200">
                <a:solidFill>
                  <a:schemeClr val="tx1"/>
                </a:solidFill>
                <a:latin typeface="+mn-lt"/>
                <a:ea typeface="+mn-ea"/>
                <a:cs typeface="+mn-cs"/>
              </a:defRPr>
            </a:lvl1pPr>
            <a:lvl2pPr marL="457200" indent="0" algn="ctr" rtl="1" eaLnBrk="1" latinLnBrk="0" hangingPunct="1">
              <a:spcBef>
                <a:spcPct val="20000"/>
              </a:spcBef>
              <a:buClr>
                <a:schemeClr val="accent1"/>
              </a:buClr>
              <a:buSzPct val="85000"/>
              <a:buFont typeface="Wingdings 2"/>
              <a:buNone/>
              <a:defRPr kumimoji="0" sz="2400" kern="1200">
                <a:solidFill>
                  <a:schemeClr val="tx1"/>
                </a:solidFill>
                <a:latin typeface="+mn-lt"/>
                <a:ea typeface="+mn-ea"/>
                <a:cs typeface="+mn-cs"/>
              </a:defRPr>
            </a:lvl2pPr>
            <a:lvl3pPr marL="914400" indent="0" algn="ctr" rtl="1" eaLnBrk="1" latinLnBrk="0" hangingPunct="1">
              <a:spcBef>
                <a:spcPct val="20000"/>
              </a:spcBef>
              <a:buClr>
                <a:schemeClr val="accent2"/>
              </a:buClr>
              <a:buSzPct val="70000"/>
              <a:buFont typeface="Wingdings 2"/>
              <a:buNone/>
              <a:defRPr kumimoji="0" sz="2100" kern="1200">
                <a:solidFill>
                  <a:schemeClr val="tx1"/>
                </a:solidFill>
                <a:latin typeface="+mn-lt"/>
                <a:ea typeface="+mn-ea"/>
                <a:cs typeface="+mn-cs"/>
              </a:defRPr>
            </a:lvl3pPr>
            <a:lvl4pPr marL="1371600" indent="0" algn="ctr" rtl="1" eaLnBrk="1" latinLnBrk="0" hangingPunct="1">
              <a:spcBef>
                <a:spcPct val="20000"/>
              </a:spcBef>
              <a:buClr>
                <a:schemeClr val="accent3"/>
              </a:buClr>
              <a:buSzPct val="65000"/>
              <a:buFont typeface="Wingdings 2"/>
              <a:buNone/>
              <a:defRPr kumimoji="0" sz="2000" kern="1200">
                <a:solidFill>
                  <a:schemeClr val="tx1"/>
                </a:solidFill>
                <a:latin typeface="+mn-lt"/>
                <a:ea typeface="+mn-ea"/>
                <a:cs typeface="+mn-cs"/>
              </a:defRPr>
            </a:lvl4pPr>
            <a:lvl5pPr marL="1828800" indent="0" algn="ctr" rtl="1" eaLnBrk="1" latinLnBrk="0" hangingPunct="1">
              <a:spcBef>
                <a:spcPct val="20000"/>
              </a:spcBef>
              <a:buClr>
                <a:schemeClr val="accent4"/>
              </a:buClr>
              <a:buSzPct val="65000"/>
              <a:buFont typeface="Wingdings 2"/>
              <a:buNone/>
              <a:defRPr kumimoji="0" sz="2000" kern="1200">
                <a:solidFill>
                  <a:schemeClr val="tx1"/>
                </a:solidFill>
                <a:latin typeface="+mn-lt"/>
                <a:ea typeface="+mn-ea"/>
                <a:cs typeface="+mn-cs"/>
              </a:defRPr>
            </a:lvl5pPr>
            <a:lvl6pPr marL="2286000" indent="0" algn="ctr" rtl="1" eaLnBrk="1" latinLnBrk="0" hangingPunct="1">
              <a:spcBef>
                <a:spcPct val="20000"/>
              </a:spcBef>
              <a:buClr>
                <a:schemeClr val="accent5"/>
              </a:buClr>
              <a:buSzPct val="80000"/>
              <a:buFont typeface="Wingdings 2"/>
              <a:buNone/>
              <a:defRPr kumimoji="0" sz="1800" kern="1200">
                <a:solidFill>
                  <a:schemeClr val="tx1"/>
                </a:solidFill>
                <a:latin typeface="+mn-lt"/>
                <a:ea typeface="+mn-ea"/>
                <a:cs typeface="+mn-cs"/>
              </a:defRPr>
            </a:lvl6pPr>
            <a:lvl7pPr marL="2743200" indent="0" algn="ctr" rtl="1" eaLnBrk="1" latinLnBrk="0" hangingPunct="1">
              <a:spcBef>
                <a:spcPct val="20000"/>
              </a:spcBef>
              <a:buClr>
                <a:schemeClr val="accent6"/>
              </a:buClr>
              <a:buSzPct val="80000"/>
              <a:buFont typeface="Wingdings 2"/>
              <a:buNone/>
              <a:defRPr kumimoji="0" sz="1600" kern="1200" baseline="0">
                <a:solidFill>
                  <a:schemeClr val="tx1"/>
                </a:solidFill>
                <a:latin typeface="+mn-lt"/>
                <a:ea typeface="+mn-ea"/>
                <a:cs typeface="+mn-cs"/>
              </a:defRPr>
            </a:lvl7pPr>
            <a:lvl8pPr marL="3200400" indent="0" algn="ctr" rtl="1" eaLnBrk="1" latinLnBrk="0" hangingPunct="1">
              <a:spcBef>
                <a:spcPct val="20000"/>
              </a:spcBef>
              <a:buClr>
                <a:schemeClr val="tx2"/>
              </a:buClr>
              <a:buNone/>
              <a:defRPr kumimoji="0" sz="1600" kern="1200">
                <a:solidFill>
                  <a:schemeClr val="tx1"/>
                </a:solidFill>
                <a:latin typeface="+mn-lt"/>
                <a:ea typeface="+mn-ea"/>
                <a:cs typeface="+mn-cs"/>
              </a:defRPr>
            </a:lvl8pPr>
            <a:lvl9pPr marL="3657600" indent="0" algn="ctr" rtl="1"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algn="ctr">
              <a:lnSpc>
                <a:spcPct val="115000"/>
              </a:lnSpc>
            </a:pPr>
            <a:r>
              <a:rPr lang="ar-IQ" sz="2800" b="1" dirty="0" smtClean="0">
                <a:solidFill>
                  <a:srgbClr val="FF0000"/>
                </a:solidFill>
                <a:latin typeface="Simplified Arabic" pitchFamily="18" charset="-78"/>
                <a:ea typeface="Calibri"/>
                <a:cs typeface="PT Bold Heading" pitchFamily="2" charset="-78"/>
              </a:rPr>
              <a:t> اعداد الطالب : جابر موسى عبد </a:t>
            </a:r>
            <a:r>
              <a:rPr lang="ar-IQ" sz="2800" b="1" dirty="0">
                <a:solidFill>
                  <a:srgbClr val="FF0000"/>
                </a:solidFill>
                <a:latin typeface="Simplified Arabic" pitchFamily="18" charset="-78"/>
                <a:ea typeface="Calibri"/>
                <a:cs typeface="PT Bold Heading" pitchFamily="2" charset="-78"/>
              </a:rPr>
              <a:t>الله </a:t>
            </a:r>
            <a:endParaRPr lang="en-US" sz="2800" b="1" dirty="0" smtClean="0">
              <a:solidFill>
                <a:srgbClr val="FF0000"/>
              </a:solidFill>
              <a:latin typeface="Simplified Arabic" pitchFamily="18" charset="-78"/>
              <a:ea typeface="Calibri"/>
              <a:cs typeface="PT Bold Heading" pitchFamily="2" charset="-78"/>
            </a:endParaRPr>
          </a:p>
          <a:p>
            <a:endParaRPr lang="ar-IQ" sz="2400" dirty="0"/>
          </a:p>
        </p:txBody>
      </p:sp>
      <p:pic>
        <p:nvPicPr>
          <p:cNvPr id="6" name="صورة 5"/>
          <p:cNvPicPr/>
          <p:nvPr/>
        </p:nvPicPr>
        <p:blipFill>
          <a:blip r:embed="rId2">
            <a:extLst>
              <a:ext uri="{28A0092B-C50C-407E-A947-70E740481C1C}">
                <a14:useLocalDpi xmlns:a14="http://schemas.microsoft.com/office/drawing/2010/main" val="0"/>
              </a:ext>
            </a:extLst>
          </a:blip>
          <a:stretch>
            <a:fillRect/>
          </a:stretch>
        </p:blipFill>
        <p:spPr>
          <a:xfrm>
            <a:off x="683568" y="260648"/>
            <a:ext cx="1357630" cy="1381125"/>
          </a:xfrm>
          <a:prstGeom prst="rect">
            <a:avLst/>
          </a:prstGeom>
          <a:ln>
            <a:solidFill>
              <a:schemeClr val="bg2">
                <a:lumMod val="75000"/>
              </a:schemeClr>
            </a:solidFill>
          </a:ln>
          <a:effectLst>
            <a:softEdge rad="112500"/>
          </a:effectLst>
        </p:spPr>
      </p:pic>
      <p:sp>
        <p:nvSpPr>
          <p:cNvPr id="7" name="مربع نص 6"/>
          <p:cNvSpPr txBox="1"/>
          <p:nvPr/>
        </p:nvSpPr>
        <p:spPr>
          <a:xfrm>
            <a:off x="4932040" y="188640"/>
            <a:ext cx="3816424" cy="1188018"/>
          </a:xfrm>
          <a:prstGeom prst="rect">
            <a:avLst/>
          </a:prstGeom>
          <a:noFill/>
        </p:spPr>
        <p:txBody>
          <a:bodyPr wrap="square" rtlCol="1">
            <a:spAutoFit/>
          </a:bodyPr>
          <a:lstStyle/>
          <a:p>
            <a:pPr algn="ctr">
              <a:lnSpc>
                <a:spcPct val="115000"/>
              </a:lnSpc>
            </a:pPr>
            <a:r>
              <a:rPr lang="ar-IQ" sz="1600" dirty="0" smtClean="0">
                <a:solidFill>
                  <a:srgbClr val="FFFF00"/>
                </a:solidFill>
                <a:ea typeface="Calibri"/>
                <a:cs typeface="PT Bold Heading" pitchFamily="2" charset="-78"/>
              </a:rPr>
              <a:t>           جامعة </a:t>
            </a:r>
            <a:r>
              <a:rPr lang="ar-IQ" sz="1600" dirty="0">
                <a:solidFill>
                  <a:srgbClr val="FFFF00"/>
                </a:solidFill>
                <a:ea typeface="Calibri"/>
                <a:cs typeface="PT Bold Heading" pitchFamily="2" charset="-78"/>
              </a:rPr>
              <a:t>ديالى </a:t>
            </a:r>
            <a:endParaRPr lang="en-US" sz="1000" dirty="0">
              <a:solidFill>
                <a:srgbClr val="FFFF00"/>
              </a:solidFill>
              <a:ea typeface="Calibri"/>
              <a:cs typeface="PT Bold Heading" pitchFamily="2" charset="-78"/>
            </a:endParaRPr>
          </a:p>
          <a:p>
            <a:pPr algn="ctr">
              <a:lnSpc>
                <a:spcPct val="115000"/>
              </a:lnSpc>
            </a:pPr>
            <a:r>
              <a:rPr lang="ar-IQ" sz="1600" dirty="0">
                <a:solidFill>
                  <a:srgbClr val="FFFF00"/>
                </a:solidFill>
                <a:ea typeface="Calibri"/>
                <a:cs typeface="PT Bold Heading" pitchFamily="2" charset="-78"/>
              </a:rPr>
              <a:t>         كلية التربية للعلوم الانسانية </a:t>
            </a:r>
            <a:endParaRPr lang="en-US" sz="1000" dirty="0">
              <a:solidFill>
                <a:srgbClr val="FFFF00"/>
              </a:solidFill>
              <a:ea typeface="Calibri"/>
              <a:cs typeface="PT Bold Heading" pitchFamily="2" charset="-78"/>
            </a:endParaRPr>
          </a:p>
          <a:p>
            <a:pPr algn="ctr">
              <a:lnSpc>
                <a:spcPct val="115000"/>
              </a:lnSpc>
            </a:pPr>
            <a:r>
              <a:rPr lang="ar-IQ" sz="1600" dirty="0">
                <a:solidFill>
                  <a:srgbClr val="FFFF00"/>
                </a:solidFill>
                <a:ea typeface="Calibri"/>
                <a:cs typeface="PT Bold Heading" pitchFamily="2" charset="-78"/>
              </a:rPr>
              <a:t>        قسم العلوم التربوية والنفسية </a:t>
            </a:r>
            <a:endParaRPr lang="en-US" sz="1000" dirty="0">
              <a:solidFill>
                <a:srgbClr val="FFFF00"/>
              </a:solidFill>
              <a:ea typeface="Calibri"/>
              <a:cs typeface="PT Bold Heading" pitchFamily="2" charset="-78"/>
            </a:endParaRPr>
          </a:p>
          <a:p>
            <a:pPr algn="ctr"/>
            <a:r>
              <a:rPr lang="ar-IQ" sz="1600" dirty="0">
                <a:solidFill>
                  <a:srgbClr val="FFFF00"/>
                </a:solidFill>
                <a:ea typeface="Calibri"/>
                <a:cs typeface="PT Bold Heading" pitchFamily="2" charset="-78"/>
              </a:rPr>
              <a:t>دكتوراه الارشاد النفسي و التوجيه التربوي</a:t>
            </a:r>
            <a:endParaRPr lang="ar-IQ" sz="1600" dirty="0">
              <a:solidFill>
                <a:srgbClr val="FFFF00"/>
              </a:solidFill>
              <a:cs typeface="PT Bold Heading" pitchFamily="2" charset="-78"/>
            </a:endParaRPr>
          </a:p>
        </p:txBody>
      </p:sp>
    </p:spTree>
    <p:extLst>
      <p:ext uri="{BB962C8B-B14F-4D97-AF65-F5344CB8AC3E}">
        <p14:creationId xmlns:p14="http://schemas.microsoft.com/office/powerpoint/2010/main" val="3381883621"/>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600" decel="100000"/>
                                        <p:tgtEl>
                                          <p:spTgt spid="6"/>
                                        </p:tgtEl>
                                      </p:cBhvr>
                                    </p:animEffect>
                                    <p:anim calcmode="lin" valueType="num">
                                      <p:cBhvr>
                                        <p:cTn id="8" dur="1600" decel="100000" fill="hold"/>
                                        <p:tgtEl>
                                          <p:spTgt spid="6"/>
                                        </p:tgtEl>
                                        <p:attrNameLst>
                                          <p:attrName>style.rotation</p:attrName>
                                        </p:attrNameLst>
                                      </p:cBhvr>
                                      <p:tavLst>
                                        <p:tav tm="0">
                                          <p:val>
                                            <p:fltVal val="-90"/>
                                          </p:val>
                                        </p:tav>
                                        <p:tav tm="100000">
                                          <p:val>
                                            <p:fltVal val="0"/>
                                          </p:val>
                                        </p:tav>
                                      </p:tavLst>
                                    </p:anim>
                                    <p:anim calcmode="lin" valueType="num">
                                      <p:cBhvr>
                                        <p:cTn id="9" dur="1600" decel="100000" fill="hold"/>
                                        <p:tgtEl>
                                          <p:spTgt spid="6"/>
                                        </p:tgtEl>
                                        <p:attrNameLst>
                                          <p:attrName>ppt_x</p:attrName>
                                        </p:attrNameLst>
                                      </p:cBhvr>
                                      <p:tavLst>
                                        <p:tav tm="0">
                                          <p:val>
                                            <p:strVal val="#ppt_x+0.4"/>
                                          </p:val>
                                        </p:tav>
                                        <p:tav tm="100000">
                                          <p:val>
                                            <p:strVal val="#ppt_x-0.05"/>
                                          </p:val>
                                        </p:tav>
                                      </p:tavLst>
                                    </p:anim>
                                    <p:anim calcmode="lin" valueType="num">
                                      <p:cBhvr>
                                        <p:cTn id="10" dur="1600" decel="100000" fill="hold"/>
                                        <p:tgtEl>
                                          <p:spTgt spid="6"/>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6"/>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600" decel="100000"/>
                                        <p:tgtEl>
                                          <p:spTgt spid="7"/>
                                        </p:tgtEl>
                                      </p:cBhvr>
                                    </p:animEffect>
                                    <p:anim calcmode="lin" valueType="num">
                                      <p:cBhvr>
                                        <p:cTn id="18" dur="1600" decel="100000" fill="hold"/>
                                        <p:tgtEl>
                                          <p:spTgt spid="7"/>
                                        </p:tgtEl>
                                        <p:attrNameLst>
                                          <p:attrName>style.rotation</p:attrName>
                                        </p:attrNameLst>
                                      </p:cBhvr>
                                      <p:tavLst>
                                        <p:tav tm="0">
                                          <p:val>
                                            <p:fltVal val="-90"/>
                                          </p:val>
                                        </p:tav>
                                        <p:tav tm="100000">
                                          <p:val>
                                            <p:fltVal val="0"/>
                                          </p:val>
                                        </p:tav>
                                      </p:tavLst>
                                    </p:anim>
                                    <p:anim calcmode="lin" valueType="num">
                                      <p:cBhvr>
                                        <p:cTn id="19" dur="1600" decel="100000" fill="hold"/>
                                        <p:tgtEl>
                                          <p:spTgt spid="7"/>
                                        </p:tgtEl>
                                        <p:attrNameLst>
                                          <p:attrName>ppt_x</p:attrName>
                                        </p:attrNameLst>
                                      </p:cBhvr>
                                      <p:tavLst>
                                        <p:tav tm="0">
                                          <p:val>
                                            <p:strVal val="#ppt_x+0.4"/>
                                          </p:val>
                                        </p:tav>
                                        <p:tav tm="100000">
                                          <p:val>
                                            <p:strVal val="#ppt_x-0.05"/>
                                          </p:val>
                                        </p:tav>
                                      </p:tavLst>
                                    </p:anim>
                                    <p:anim calcmode="lin" valueType="num">
                                      <p:cBhvr>
                                        <p:cTn id="20" dur="1600" decel="100000" fill="hold"/>
                                        <p:tgtEl>
                                          <p:spTgt spid="7"/>
                                        </p:tgtEl>
                                        <p:attrNameLst>
                                          <p:attrName>ppt_y</p:attrName>
                                        </p:attrNameLst>
                                      </p:cBhvr>
                                      <p:tavLst>
                                        <p:tav tm="0">
                                          <p:val>
                                            <p:strVal val="#ppt_y-0.4"/>
                                          </p:val>
                                        </p:tav>
                                        <p:tav tm="100000">
                                          <p:val>
                                            <p:strVal val="#ppt_y+0.1"/>
                                          </p:val>
                                        </p:tav>
                                      </p:tavLst>
                                    </p:anim>
                                    <p:anim calcmode="lin" valueType="num">
                                      <p:cBhvr>
                                        <p:cTn id="21" dur="400" accel="100000" fill="hold">
                                          <p:stCondLst>
                                            <p:cond delay="1600"/>
                                          </p:stCondLst>
                                        </p:cTn>
                                        <p:tgtEl>
                                          <p:spTgt spid="7"/>
                                        </p:tgtEl>
                                        <p:attrNameLst>
                                          <p:attrName>ppt_x</p:attrName>
                                        </p:attrNameLst>
                                      </p:cBhvr>
                                      <p:tavLst>
                                        <p:tav tm="0">
                                          <p:val>
                                            <p:strVal val="#ppt_x-0.05"/>
                                          </p:val>
                                        </p:tav>
                                        <p:tav tm="100000">
                                          <p:val>
                                            <p:strVal val="#ppt_x"/>
                                          </p:val>
                                        </p:tav>
                                      </p:tavLst>
                                    </p:anim>
                                    <p:anim calcmode="lin" valueType="num">
                                      <p:cBhvr>
                                        <p:cTn id="22" dur="400" accel="100000" fill="hold">
                                          <p:stCondLst>
                                            <p:cond delay="1600"/>
                                          </p:stCondLst>
                                        </p:cTn>
                                        <p:tgtEl>
                                          <p:spTgt spid="7"/>
                                        </p:tgtEl>
                                        <p:attrNameLst>
                                          <p:attrName>ppt_y</p:attrName>
                                        </p:attrNameLst>
                                      </p:cBhvr>
                                      <p:tavLst>
                                        <p:tav tm="0">
                                          <p:val>
                                            <p:strVal val="#ppt_y+0.1"/>
                                          </p:val>
                                        </p:tav>
                                        <p:tav tm="100000">
                                          <p:val>
                                            <p:strVal val="#ppt_y"/>
                                          </p:val>
                                        </p:tav>
                                      </p:tavLst>
                                    </p:anim>
                                  </p:childTnLst>
                                </p:cTn>
                              </p:par>
                              <p:par>
                                <p:cTn id="23" presetID="30" presetClass="entr" presetSubtype="0" fill="hold" grpId="0" nodeType="with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600" decel="100000"/>
                                        <p:tgtEl>
                                          <p:spTgt spid="4"/>
                                        </p:tgtEl>
                                      </p:cBhvr>
                                    </p:animEffect>
                                    <p:anim calcmode="lin" valueType="num">
                                      <p:cBhvr>
                                        <p:cTn id="26" dur="1600" decel="100000" fill="hold"/>
                                        <p:tgtEl>
                                          <p:spTgt spid="4"/>
                                        </p:tgtEl>
                                        <p:attrNameLst>
                                          <p:attrName>style.rotation</p:attrName>
                                        </p:attrNameLst>
                                      </p:cBhvr>
                                      <p:tavLst>
                                        <p:tav tm="0">
                                          <p:val>
                                            <p:fltVal val="-90"/>
                                          </p:val>
                                        </p:tav>
                                        <p:tav tm="100000">
                                          <p:val>
                                            <p:fltVal val="0"/>
                                          </p:val>
                                        </p:tav>
                                      </p:tavLst>
                                    </p:anim>
                                    <p:anim calcmode="lin" valueType="num">
                                      <p:cBhvr>
                                        <p:cTn id="27" dur="1600" decel="100000" fill="hold"/>
                                        <p:tgtEl>
                                          <p:spTgt spid="4"/>
                                        </p:tgtEl>
                                        <p:attrNameLst>
                                          <p:attrName>ppt_x</p:attrName>
                                        </p:attrNameLst>
                                      </p:cBhvr>
                                      <p:tavLst>
                                        <p:tav tm="0">
                                          <p:val>
                                            <p:strVal val="#ppt_x+0.4"/>
                                          </p:val>
                                        </p:tav>
                                        <p:tav tm="100000">
                                          <p:val>
                                            <p:strVal val="#ppt_x-0.05"/>
                                          </p:val>
                                        </p:tav>
                                      </p:tavLst>
                                    </p:anim>
                                    <p:anim calcmode="lin" valueType="num">
                                      <p:cBhvr>
                                        <p:cTn id="28" dur="1600" decel="100000" fill="hold"/>
                                        <p:tgtEl>
                                          <p:spTgt spid="4"/>
                                        </p:tgtEl>
                                        <p:attrNameLst>
                                          <p:attrName>ppt_y</p:attrName>
                                        </p:attrNameLst>
                                      </p:cBhvr>
                                      <p:tavLst>
                                        <p:tav tm="0">
                                          <p:val>
                                            <p:strVal val="#ppt_y-0.4"/>
                                          </p:val>
                                        </p:tav>
                                        <p:tav tm="100000">
                                          <p:val>
                                            <p:strVal val="#ppt_y+0.1"/>
                                          </p:val>
                                        </p:tav>
                                      </p:tavLst>
                                    </p:anim>
                                    <p:anim calcmode="lin" valueType="num">
                                      <p:cBhvr>
                                        <p:cTn id="29" dur="400" accel="100000" fill="hold">
                                          <p:stCondLst>
                                            <p:cond delay="1600"/>
                                          </p:stCondLst>
                                        </p:cTn>
                                        <p:tgtEl>
                                          <p:spTgt spid="4"/>
                                        </p:tgtEl>
                                        <p:attrNameLst>
                                          <p:attrName>ppt_x</p:attrName>
                                        </p:attrNameLst>
                                      </p:cBhvr>
                                      <p:tavLst>
                                        <p:tav tm="0">
                                          <p:val>
                                            <p:strVal val="#ppt_x-0.05"/>
                                          </p:val>
                                        </p:tav>
                                        <p:tav tm="100000">
                                          <p:val>
                                            <p:strVal val="#ppt_x"/>
                                          </p:val>
                                        </p:tav>
                                      </p:tavLst>
                                    </p:anim>
                                    <p:anim calcmode="lin" valueType="num">
                                      <p:cBhvr>
                                        <p:cTn id="30" dur="400" accel="100000" fill="hold">
                                          <p:stCondLst>
                                            <p:cond delay="1600"/>
                                          </p:stCondLst>
                                        </p:cTn>
                                        <p:tgtEl>
                                          <p:spTgt spid="4"/>
                                        </p:tgtEl>
                                        <p:attrNameLst>
                                          <p:attrName>ppt_y</p:attrName>
                                        </p:attrNameLst>
                                      </p:cBhvr>
                                      <p:tavLst>
                                        <p:tav tm="0">
                                          <p:val>
                                            <p:strVal val="#ppt_y+0.1"/>
                                          </p:val>
                                        </p:tav>
                                        <p:tav tm="100000">
                                          <p:val>
                                            <p:strVal val="#ppt_y"/>
                                          </p:val>
                                        </p:tav>
                                      </p:tavLst>
                                    </p:anim>
                                  </p:childTnLst>
                                </p:cTn>
                              </p:par>
                              <p:par>
                                <p:cTn id="31" presetID="30" presetClass="entr" presetSubtype="0" fill="hold" grpId="0" nodeType="with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fade">
                                      <p:cBhvr>
                                        <p:cTn id="33" dur="1600" decel="100000"/>
                                        <p:tgtEl>
                                          <p:spTgt spid="5"/>
                                        </p:tgtEl>
                                      </p:cBhvr>
                                    </p:animEffect>
                                    <p:anim calcmode="lin" valueType="num">
                                      <p:cBhvr>
                                        <p:cTn id="34" dur="1600" decel="100000" fill="hold"/>
                                        <p:tgtEl>
                                          <p:spTgt spid="5"/>
                                        </p:tgtEl>
                                        <p:attrNameLst>
                                          <p:attrName>style.rotation</p:attrName>
                                        </p:attrNameLst>
                                      </p:cBhvr>
                                      <p:tavLst>
                                        <p:tav tm="0">
                                          <p:val>
                                            <p:fltVal val="-90"/>
                                          </p:val>
                                        </p:tav>
                                        <p:tav tm="100000">
                                          <p:val>
                                            <p:fltVal val="0"/>
                                          </p:val>
                                        </p:tav>
                                      </p:tavLst>
                                    </p:anim>
                                    <p:anim calcmode="lin" valueType="num">
                                      <p:cBhvr>
                                        <p:cTn id="35" dur="1600" decel="100000" fill="hold"/>
                                        <p:tgtEl>
                                          <p:spTgt spid="5"/>
                                        </p:tgtEl>
                                        <p:attrNameLst>
                                          <p:attrName>ppt_x</p:attrName>
                                        </p:attrNameLst>
                                      </p:cBhvr>
                                      <p:tavLst>
                                        <p:tav tm="0">
                                          <p:val>
                                            <p:strVal val="#ppt_x+0.4"/>
                                          </p:val>
                                        </p:tav>
                                        <p:tav tm="100000">
                                          <p:val>
                                            <p:strVal val="#ppt_x-0.05"/>
                                          </p:val>
                                        </p:tav>
                                      </p:tavLst>
                                    </p:anim>
                                    <p:anim calcmode="lin" valueType="num">
                                      <p:cBhvr>
                                        <p:cTn id="36" dur="1600" decel="100000" fill="hold"/>
                                        <p:tgtEl>
                                          <p:spTgt spid="5"/>
                                        </p:tgtEl>
                                        <p:attrNameLst>
                                          <p:attrName>ppt_y</p:attrName>
                                        </p:attrNameLst>
                                      </p:cBhvr>
                                      <p:tavLst>
                                        <p:tav tm="0">
                                          <p:val>
                                            <p:strVal val="#ppt_y-0.4"/>
                                          </p:val>
                                        </p:tav>
                                        <p:tav tm="100000">
                                          <p:val>
                                            <p:strVal val="#ppt_y+0.1"/>
                                          </p:val>
                                        </p:tav>
                                      </p:tavLst>
                                    </p:anim>
                                    <p:anim calcmode="lin" valueType="num">
                                      <p:cBhvr>
                                        <p:cTn id="37" dur="400" accel="100000" fill="hold">
                                          <p:stCondLst>
                                            <p:cond delay="1600"/>
                                          </p:stCondLst>
                                        </p:cTn>
                                        <p:tgtEl>
                                          <p:spTgt spid="5"/>
                                        </p:tgtEl>
                                        <p:attrNameLst>
                                          <p:attrName>ppt_x</p:attrName>
                                        </p:attrNameLst>
                                      </p:cBhvr>
                                      <p:tavLst>
                                        <p:tav tm="0">
                                          <p:val>
                                            <p:strVal val="#ppt_x-0.05"/>
                                          </p:val>
                                        </p:tav>
                                        <p:tav tm="100000">
                                          <p:val>
                                            <p:strVal val="#ppt_x"/>
                                          </p:val>
                                        </p:tav>
                                      </p:tavLst>
                                    </p:anim>
                                    <p:anim calcmode="lin" valueType="num">
                                      <p:cBhvr>
                                        <p:cTn id="38" dur="400" accel="100000" fill="hold">
                                          <p:stCondLst>
                                            <p:cond delay="16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332656"/>
            <a:ext cx="8496944" cy="6120680"/>
          </a:xfrm>
        </p:spPr>
        <p:txBody>
          <a:bodyPr>
            <a:normAutofit fontScale="92500"/>
          </a:bodyPr>
          <a:lstStyle/>
          <a:p>
            <a:pPr algn="just">
              <a:lnSpc>
                <a:spcPct val="150000"/>
              </a:lnSpc>
              <a:tabLst>
                <a:tab pos="533400" algn="l"/>
              </a:tabLst>
            </a:pPr>
            <a:r>
              <a:rPr lang="ar-IQ" sz="2400" b="1" dirty="0">
                <a:solidFill>
                  <a:schemeClr val="bg1"/>
                </a:solidFill>
                <a:latin typeface="Simplified Arabic" pitchFamily="18" charset="-78"/>
                <a:cs typeface="Simplified Arabic" pitchFamily="18" charset="-78"/>
              </a:rPr>
              <a:t>شروط استخدام المواجهة </a:t>
            </a:r>
          </a:p>
          <a:p>
            <a:pPr algn="just">
              <a:lnSpc>
                <a:spcPct val="150000"/>
              </a:lnSpc>
              <a:tabLst>
                <a:tab pos="533400" algn="l"/>
              </a:tabLst>
            </a:pPr>
            <a:r>
              <a:rPr lang="ar-IQ" sz="2400" b="1" dirty="0">
                <a:solidFill>
                  <a:schemeClr val="bg1"/>
                </a:solidFill>
                <a:latin typeface="Simplified Arabic" pitchFamily="18" charset="-78"/>
                <a:cs typeface="Simplified Arabic" pitchFamily="18" charset="-78"/>
              </a:rPr>
              <a:t>1.	يجب ان يكون المرشد نموذجا حسنا امام المسترشد، فيواجه نفسه بنفسه ويكون حريصا على تجنب التناقضات التي تتأرجح بينما يقوله وما يفعله </a:t>
            </a:r>
          </a:p>
          <a:p>
            <a:pPr algn="just">
              <a:lnSpc>
                <a:spcPct val="150000"/>
              </a:lnSpc>
              <a:tabLst>
                <a:tab pos="533400" algn="l"/>
              </a:tabLst>
            </a:pPr>
            <a:r>
              <a:rPr lang="ar-IQ" sz="2400" b="1" dirty="0">
                <a:solidFill>
                  <a:schemeClr val="bg1"/>
                </a:solidFill>
                <a:latin typeface="Simplified Arabic" pitchFamily="18" charset="-78"/>
                <a:cs typeface="Simplified Arabic" pitchFamily="18" charset="-78"/>
              </a:rPr>
              <a:t>2.	تستخدم المواجهة عندما  تتجاوز العلاقة الارشادية مراحلها الأولى ، أي يتم بناء الثقة بشكل واضح ، فتكون المواجهة فعالة عندما  يشعر المسترشد بالتقدير والاحترام من قبل المسترشد </a:t>
            </a:r>
          </a:p>
          <a:p>
            <a:pPr algn="just">
              <a:lnSpc>
                <a:spcPct val="150000"/>
              </a:lnSpc>
              <a:tabLst>
                <a:tab pos="533400" algn="l"/>
              </a:tabLst>
            </a:pPr>
            <a:r>
              <a:rPr lang="ar-IQ" sz="2400" b="1" dirty="0">
                <a:solidFill>
                  <a:schemeClr val="bg1"/>
                </a:solidFill>
                <a:latin typeface="Simplified Arabic" pitchFamily="18" charset="-78"/>
                <a:cs typeface="Simplified Arabic" pitchFamily="18" charset="-78"/>
              </a:rPr>
              <a:t>3.	يجب على المرشد الا يستخدم مهارة المواجهة بدون مبرر لها لانه قد تهدم كل ما بناه المرشد في العلاقة الارشادية </a:t>
            </a:r>
          </a:p>
          <a:p>
            <a:pPr algn="just">
              <a:lnSpc>
                <a:spcPct val="150000"/>
              </a:lnSpc>
              <a:tabLst>
                <a:tab pos="533400" algn="l"/>
              </a:tabLst>
            </a:pPr>
            <a:r>
              <a:rPr lang="ar-IQ" sz="2400" b="1" dirty="0">
                <a:solidFill>
                  <a:schemeClr val="bg1"/>
                </a:solidFill>
                <a:latin typeface="Simplified Arabic" pitchFamily="18" charset="-78"/>
                <a:cs typeface="Simplified Arabic" pitchFamily="18" charset="-78"/>
              </a:rPr>
              <a:t>4.	يجب على المرشد استخدام الكلمات الدقيقة بالمواجهة وعدم الانفعال او الغضب فهي ليست هجوما عليه وانما زيادة في وعيه  </a:t>
            </a:r>
          </a:p>
          <a:p>
            <a:pPr algn="just">
              <a:lnSpc>
                <a:spcPct val="150000"/>
              </a:lnSpc>
              <a:tabLst>
                <a:tab pos="533400" algn="l"/>
              </a:tabLst>
            </a:pPr>
            <a:r>
              <a:rPr lang="ar-IQ" sz="2400" b="1" dirty="0">
                <a:solidFill>
                  <a:schemeClr val="bg1"/>
                </a:solidFill>
                <a:latin typeface="Simplified Arabic" pitchFamily="18" charset="-78"/>
                <a:cs typeface="Simplified Arabic" pitchFamily="18" charset="-78"/>
              </a:rPr>
              <a:t>5.	لا يمكن استخدام مهارة المواجهة بشكل منفرد في الكشف عن الرسائل المتناقضة فهو يحتاج الى مهارات أخرى مثل مهارة لعب الدور وتبادل الأدوار </a:t>
            </a:r>
          </a:p>
          <a:p>
            <a:pPr algn="just">
              <a:lnSpc>
                <a:spcPct val="150000"/>
              </a:lnSpc>
              <a:tabLst>
                <a:tab pos="533400" algn="l"/>
              </a:tabLst>
            </a:pPr>
            <a:endParaRPr lang="ar-IQ" sz="2400" b="1" dirty="0">
              <a:solidFill>
                <a:schemeClr val="bg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1976209013"/>
      </p:ext>
    </p:extLst>
  </p:cSld>
  <p:clrMapOvr>
    <a:masterClrMapping/>
  </p:clrMapOvr>
  <mc:AlternateContent xmlns:mc="http://schemas.openxmlformats.org/markup-compatibility/2006" xmlns:p14="http://schemas.microsoft.com/office/powerpoint/2010/main">
    <mc:Choice Requires="p14">
      <p:transition spd="slow" p14:dur="4500">
        <p14:warp dir="in"/>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404664"/>
            <a:ext cx="8496944" cy="6120680"/>
          </a:xfrm>
        </p:spPr>
        <p:txBody>
          <a:bodyPr>
            <a:normAutofit fontScale="92500" lnSpcReduction="10000"/>
          </a:bodyPr>
          <a:lstStyle/>
          <a:p>
            <a:pPr algn="just">
              <a:lnSpc>
                <a:spcPct val="115000"/>
              </a:lnSpc>
              <a:spcAft>
                <a:spcPts val="1000"/>
              </a:spcAft>
              <a:tabLst>
                <a:tab pos="441325" algn="l"/>
              </a:tabLst>
            </a:pPr>
            <a:r>
              <a:rPr lang="ar-IQ" sz="2800" b="1" dirty="0">
                <a:solidFill>
                  <a:schemeClr val="bg1"/>
                </a:solidFill>
                <a:latin typeface="Simplified Arabic" pitchFamily="18" charset="-78"/>
                <a:cs typeface="Simplified Arabic" pitchFamily="18" charset="-78"/>
              </a:rPr>
              <a:t>أهمية المواجهة </a:t>
            </a:r>
          </a:p>
          <a:p>
            <a:pPr algn="just">
              <a:lnSpc>
                <a:spcPct val="115000"/>
              </a:lnSpc>
              <a:spcAft>
                <a:spcPts val="1000"/>
              </a:spcAft>
              <a:tabLst>
                <a:tab pos="441325" algn="l"/>
              </a:tabLst>
            </a:pPr>
            <a:r>
              <a:rPr lang="ar-IQ" sz="2800" b="1" dirty="0">
                <a:solidFill>
                  <a:schemeClr val="bg1"/>
                </a:solidFill>
                <a:latin typeface="Simplified Arabic" pitchFamily="18" charset="-78"/>
                <a:cs typeface="Simplified Arabic" pitchFamily="18" charset="-78"/>
              </a:rPr>
              <a:t>1.	تساعد المواجهة المسترشد بزيادة استبصاره بنفسه والتامل الذاتي لها </a:t>
            </a:r>
          </a:p>
          <a:p>
            <a:pPr algn="just">
              <a:lnSpc>
                <a:spcPct val="115000"/>
              </a:lnSpc>
              <a:spcAft>
                <a:spcPts val="1000"/>
              </a:spcAft>
              <a:tabLst>
                <a:tab pos="441325" algn="l"/>
              </a:tabLst>
            </a:pPr>
            <a:r>
              <a:rPr lang="ar-IQ" sz="2800" b="1" dirty="0">
                <a:solidFill>
                  <a:schemeClr val="bg1"/>
                </a:solidFill>
                <a:latin typeface="Simplified Arabic" pitchFamily="18" charset="-78"/>
                <a:cs typeface="Simplified Arabic" pitchFamily="18" charset="-78"/>
              </a:rPr>
              <a:t>2.	تساعده بالكشف عن التناقضات في شخصيته وخاصة بما يقوله وما يفعله ، ومعتقداته وسلوكه وبين مشاعره وسلوكه من جهة أخرى </a:t>
            </a:r>
          </a:p>
          <a:p>
            <a:pPr algn="just">
              <a:lnSpc>
                <a:spcPct val="115000"/>
              </a:lnSpc>
              <a:spcAft>
                <a:spcPts val="1000"/>
              </a:spcAft>
              <a:tabLst>
                <a:tab pos="441325" algn="l"/>
              </a:tabLst>
            </a:pPr>
            <a:r>
              <a:rPr lang="ar-IQ" sz="2800" b="1" dirty="0">
                <a:solidFill>
                  <a:schemeClr val="bg1"/>
                </a:solidFill>
                <a:latin typeface="Simplified Arabic" pitchFamily="18" charset="-78"/>
                <a:cs typeface="Simplified Arabic" pitchFamily="18" charset="-78"/>
              </a:rPr>
              <a:t>3.	تساعد المسترشد على ان يرى نفسه كما يراه الاخرين لا كما يراها هو </a:t>
            </a:r>
          </a:p>
          <a:p>
            <a:pPr algn="just">
              <a:lnSpc>
                <a:spcPct val="115000"/>
              </a:lnSpc>
              <a:spcAft>
                <a:spcPts val="1000"/>
              </a:spcAft>
              <a:tabLst>
                <a:tab pos="441325" algn="l"/>
              </a:tabLst>
            </a:pPr>
            <a:r>
              <a:rPr lang="ar-IQ" sz="2800" b="1" dirty="0">
                <a:solidFill>
                  <a:schemeClr val="bg1"/>
                </a:solidFill>
                <a:latin typeface="Simplified Arabic" pitchFamily="18" charset="-78"/>
                <a:cs typeface="Simplified Arabic" pitchFamily="18" charset="-78"/>
              </a:rPr>
              <a:t>4.	تساعد المسترشد في تضييق الفجوة بينه وبين الاخرين مما يزيد ثقته بنفسه وبالاخرين </a:t>
            </a:r>
          </a:p>
          <a:p>
            <a:pPr algn="just">
              <a:lnSpc>
                <a:spcPct val="115000"/>
              </a:lnSpc>
              <a:spcAft>
                <a:spcPts val="1000"/>
              </a:spcAft>
              <a:tabLst>
                <a:tab pos="441325" algn="l"/>
              </a:tabLst>
            </a:pPr>
            <a:r>
              <a:rPr lang="ar-IQ" sz="2800" b="1" dirty="0">
                <a:solidFill>
                  <a:schemeClr val="bg1"/>
                </a:solidFill>
                <a:latin typeface="Simplified Arabic" pitchFamily="18" charset="-78"/>
                <a:cs typeface="Simplified Arabic" pitchFamily="18" charset="-78"/>
              </a:rPr>
              <a:t>المواجهة البناءة من قبل المرشد وخطواتها في مواجهة السلوكيات السلبية </a:t>
            </a:r>
          </a:p>
          <a:p>
            <a:pPr algn="just">
              <a:lnSpc>
                <a:spcPct val="115000"/>
              </a:lnSpc>
              <a:spcAft>
                <a:spcPts val="1000"/>
              </a:spcAft>
              <a:tabLst>
                <a:tab pos="441325" algn="l"/>
              </a:tabLst>
            </a:pPr>
            <a:r>
              <a:rPr lang="ar-IQ" sz="2800" b="1" dirty="0">
                <a:solidFill>
                  <a:schemeClr val="bg1"/>
                </a:solidFill>
                <a:latin typeface="Simplified Arabic" pitchFamily="18" charset="-78"/>
                <a:cs typeface="Simplified Arabic" pitchFamily="18" charset="-78"/>
              </a:rPr>
              <a:t>تعتمد المواجهة البناءة على قوة العلاقة الارشادية بين المرشد والمسترشد ومدى توفير سمات القبول والتقبل والتفاهم بينهما ،وهناك عدد من الأسئلة يجب على المرشد طرحها على نفسه تساعده في تحقيق المواجهة فعالة ومنها </a:t>
            </a:r>
          </a:p>
          <a:p>
            <a:pPr algn="just">
              <a:lnSpc>
                <a:spcPct val="115000"/>
              </a:lnSpc>
              <a:spcAft>
                <a:spcPts val="1000"/>
              </a:spcAft>
              <a:tabLst>
                <a:tab pos="441325" algn="l"/>
              </a:tabLst>
            </a:pPr>
            <a:endParaRPr lang="ar-IQ" sz="2800" b="1" dirty="0">
              <a:solidFill>
                <a:schemeClr val="bg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1351665879"/>
      </p:ext>
    </p:extLst>
  </p:cSld>
  <p:clrMapOvr>
    <a:masterClrMapping/>
  </p:clrMapOvr>
  <mc:AlternateContent xmlns:mc="http://schemas.openxmlformats.org/markup-compatibility/2006" xmlns:p14="http://schemas.microsoft.com/office/powerpoint/2010/main">
    <mc:Choice Requires="p14">
      <p:transition spd="slow" p14:dur="4250">
        <p14:pan dir="u"/>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404664"/>
            <a:ext cx="8496944" cy="6120680"/>
          </a:xfrm>
        </p:spPr>
        <p:txBody>
          <a:bodyPr>
            <a:normAutofit/>
          </a:bodyPr>
          <a:lstStyle/>
          <a:p>
            <a:pPr algn="just"/>
            <a:endParaRPr lang="ar-IQ" sz="2800" b="1" dirty="0">
              <a:solidFill>
                <a:schemeClr val="tx1"/>
              </a:solidFill>
              <a:latin typeface="Simplified Arabic" pitchFamily="18" charset="-78"/>
              <a:cs typeface="Simplified Arabic" pitchFamily="18" charset="-78"/>
            </a:endParaRPr>
          </a:p>
          <a:p>
            <a:pPr algn="just">
              <a:lnSpc>
                <a:spcPct val="150000"/>
              </a:lnSpc>
              <a:tabLst>
                <a:tab pos="441325" algn="l"/>
              </a:tabLst>
            </a:pPr>
            <a:r>
              <a:rPr lang="ar-IQ" sz="2800" b="1" dirty="0">
                <a:solidFill>
                  <a:schemeClr val="tx1"/>
                </a:solidFill>
                <a:latin typeface="Simplified Arabic" pitchFamily="18" charset="-78"/>
                <a:cs typeface="Simplified Arabic" pitchFamily="18" charset="-78"/>
              </a:rPr>
              <a:t>1.	</a:t>
            </a:r>
            <a:r>
              <a:rPr lang="ar-IQ" sz="2800" b="1" dirty="0">
                <a:solidFill>
                  <a:schemeClr val="bg1"/>
                </a:solidFill>
                <a:latin typeface="Simplified Arabic" pitchFamily="18" charset="-78"/>
                <a:cs typeface="Simplified Arabic" pitchFamily="18" charset="-78"/>
              </a:rPr>
              <a:t>ما مدى اهتمامي بالمسترشد الذي امامي ؟</a:t>
            </a:r>
          </a:p>
          <a:p>
            <a:pPr algn="just">
              <a:lnSpc>
                <a:spcPct val="150000"/>
              </a:lnSpc>
              <a:tabLst>
                <a:tab pos="441325" algn="l"/>
              </a:tabLst>
            </a:pPr>
            <a:r>
              <a:rPr lang="ar-IQ" sz="2800" b="1" dirty="0">
                <a:solidFill>
                  <a:schemeClr val="bg1"/>
                </a:solidFill>
                <a:latin typeface="Simplified Arabic" pitchFamily="18" charset="-78"/>
                <a:cs typeface="Simplified Arabic" pitchFamily="18" charset="-78"/>
              </a:rPr>
              <a:t>2.	هل ارغب ان أوسع مشاركتي معه او اقوي علاقتي به اكثر مما عليه ؟</a:t>
            </a:r>
          </a:p>
          <a:p>
            <a:pPr algn="just">
              <a:lnSpc>
                <a:spcPct val="150000"/>
              </a:lnSpc>
              <a:tabLst>
                <a:tab pos="441325" algn="l"/>
              </a:tabLst>
            </a:pPr>
            <a:r>
              <a:rPr lang="ar-IQ" sz="2800" b="1" dirty="0">
                <a:solidFill>
                  <a:schemeClr val="bg1"/>
                </a:solidFill>
                <a:latin typeface="Simplified Arabic" pitchFamily="18" charset="-78"/>
                <a:cs typeface="Simplified Arabic" pitchFamily="18" charset="-78"/>
              </a:rPr>
              <a:t>3.	ما مدى الانفتاح بيننا؟ هل هو ضعيف ـ متوسط ـ قوي؟</a:t>
            </a:r>
          </a:p>
          <a:p>
            <a:pPr algn="just">
              <a:lnSpc>
                <a:spcPct val="150000"/>
              </a:lnSpc>
              <a:tabLst>
                <a:tab pos="441325" algn="l"/>
              </a:tabLst>
            </a:pPr>
            <a:r>
              <a:rPr lang="ar-IQ" sz="2800" b="1" dirty="0">
                <a:solidFill>
                  <a:schemeClr val="bg1"/>
                </a:solidFill>
                <a:latin typeface="Simplified Arabic" pitchFamily="18" charset="-78"/>
                <a:cs typeface="Simplified Arabic" pitchFamily="18" charset="-78"/>
              </a:rPr>
              <a:t>4.	ما هو تقديري لما سيفعله المسترشد بالمعلومات حيال عرضها عليه؟</a:t>
            </a:r>
          </a:p>
          <a:p>
            <a:pPr algn="just">
              <a:lnSpc>
                <a:spcPct val="150000"/>
              </a:lnSpc>
              <a:tabLst>
                <a:tab pos="441325" algn="l"/>
              </a:tabLst>
            </a:pPr>
            <a:r>
              <a:rPr lang="ar-IQ" sz="2800" b="1" dirty="0">
                <a:solidFill>
                  <a:schemeClr val="bg1"/>
                </a:solidFill>
                <a:latin typeface="Simplified Arabic" pitchFamily="18" charset="-78"/>
                <a:cs typeface="Simplified Arabic" pitchFamily="18" charset="-78"/>
              </a:rPr>
              <a:t>5.	ما أهمية تلقي المسترشد لهذه المعلومات ، وما هي العواقب السلبية اذا لم يلقاها</a:t>
            </a:r>
            <a:r>
              <a:rPr lang="ar-IQ" sz="2800" b="1" dirty="0">
                <a:solidFill>
                  <a:schemeClr val="tx1"/>
                </a:solidFill>
                <a:latin typeface="Simplified Arabic" pitchFamily="18" charset="-78"/>
                <a:cs typeface="Simplified Arabic" pitchFamily="18" charset="-78"/>
              </a:rPr>
              <a:t>؟</a:t>
            </a:r>
          </a:p>
          <a:p>
            <a:pPr algn="just"/>
            <a:endParaRPr lang="ar-IQ" sz="2800" b="1"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2887653651"/>
      </p:ext>
    </p:extLst>
  </p:cSld>
  <p:clrMapOvr>
    <a:masterClrMapping/>
  </p:clrMapOvr>
  <mc:AlternateContent xmlns:mc="http://schemas.openxmlformats.org/markup-compatibility/2006" xmlns:p14="http://schemas.microsoft.com/office/powerpoint/2010/main">
    <mc:Choice Requires="p14">
      <p:transition spd="slow" p14:dur="4750">
        <p:blinds dir="vert"/>
      </p:transition>
    </mc:Choice>
    <mc:Fallback xmlns="">
      <p:transition spd="slow">
        <p:blinds dir="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404664"/>
            <a:ext cx="8496944" cy="6120680"/>
          </a:xfrm>
        </p:spPr>
        <p:txBody>
          <a:bodyPr>
            <a:noAutofit/>
          </a:bodyPr>
          <a:lstStyle/>
          <a:p>
            <a:pPr algn="just">
              <a:lnSpc>
                <a:spcPct val="115000"/>
              </a:lnSpc>
              <a:tabLst>
                <a:tab pos="533400" algn="l"/>
              </a:tabLst>
            </a:pPr>
            <a:r>
              <a:rPr lang="ar-IQ" sz="2400" b="1" dirty="0">
                <a:solidFill>
                  <a:schemeClr val="bg1"/>
                </a:solidFill>
                <a:latin typeface="Simplified Arabic" pitchFamily="18" charset="-78"/>
                <a:cs typeface="Simplified Arabic" pitchFamily="18" charset="-78"/>
              </a:rPr>
              <a:t>اما الخطوات التي تمكن المرشد من مواجهة السلوكيات السلبية هي :</a:t>
            </a:r>
          </a:p>
          <a:p>
            <a:pPr algn="just">
              <a:lnSpc>
                <a:spcPct val="115000"/>
              </a:lnSpc>
              <a:tabLst>
                <a:tab pos="533400" algn="l"/>
              </a:tabLst>
            </a:pPr>
            <a:r>
              <a:rPr lang="ar-IQ" sz="2400" b="1" dirty="0">
                <a:solidFill>
                  <a:schemeClr val="bg1"/>
                </a:solidFill>
                <a:latin typeface="Simplified Arabic" pitchFamily="18" charset="-78"/>
                <a:cs typeface="Simplified Arabic" pitchFamily="18" charset="-78"/>
              </a:rPr>
              <a:t>1.	التركيز على سلوك المسترشد وليس على شخصيته , فلا يمكن تغيير ملامح الشخصية ولكن من السهل ان نقوم بعملية تعديل وتغيير السلوك </a:t>
            </a:r>
          </a:p>
          <a:p>
            <a:pPr algn="just">
              <a:lnSpc>
                <a:spcPct val="115000"/>
              </a:lnSpc>
              <a:tabLst>
                <a:tab pos="533400" algn="l"/>
              </a:tabLst>
            </a:pPr>
            <a:r>
              <a:rPr lang="ar-IQ" sz="2400" b="1" dirty="0">
                <a:solidFill>
                  <a:schemeClr val="bg1"/>
                </a:solidFill>
                <a:latin typeface="Simplified Arabic" pitchFamily="18" charset="-78"/>
                <a:cs typeface="Simplified Arabic" pitchFamily="18" charset="-78"/>
              </a:rPr>
              <a:t>2.	تحديد السلوك السلبي ومدى تاثيره على شخصية المسترشد وادائه </a:t>
            </a:r>
          </a:p>
          <a:p>
            <a:pPr algn="just">
              <a:lnSpc>
                <a:spcPct val="115000"/>
              </a:lnSpc>
              <a:tabLst>
                <a:tab pos="533400" algn="l"/>
              </a:tabLst>
            </a:pPr>
            <a:r>
              <a:rPr lang="ar-IQ" sz="2400" b="1" dirty="0">
                <a:solidFill>
                  <a:schemeClr val="bg1"/>
                </a:solidFill>
                <a:latin typeface="Simplified Arabic" pitchFamily="18" charset="-78"/>
                <a:cs typeface="Simplified Arabic" pitchFamily="18" charset="-78"/>
              </a:rPr>
              <a:t>3.	ان ينظر المرشد الى استجابة المسترشد المتسمة بالسلبية فاذا اعترف المسترشد بهذه الإستجابة فيكون من السهل تعديلها وتغييرها او ربما هناك سبب منطقي يقف وراء تلك الاستجابة لم يكن المسترشد على وعي به </a:t>
            </a:r>
          </a:p>
          <a:p>
            <a:pPr algn="just">
              <a:lnSpc>
                <a:spcPct val="115000"/>
              </a:lnSpc>
              <a:tabLst>
                <a:tab pos="533400" algn="l"/>
              </a:tabLst>
            </a:pPr>
            <a:r>
              <a:rPr lang="ar-IQ" sz="2400" b="1" dirty="0">
                <a:solidFill>
                  <a:schemeClr val="bg1"/>
                </a:solidFill>
                <a:latin typeface="Simplified Arabic" pitchFamily="18" charset="-78"/>
                <a:cs typeface="Simplified Arabic" pitchFamily="18" charset="-78"/>
              </a:rPr>
              <a:t>4.	تحديد السلوكيات الإيجابية البديلة لسلوكه السلبي مع توضيح المعوقات والمشكلات اذا لم يلتزم المسترشد بها </a:t>
            </a:r>
          </a:p>
          <a:p>
            <a:pPr algn="just">
              <a:lnSpc>
                <a:spcPct val="115000"/>
              </a:lnSpc>
              <a:tabLst>
                <a:tab pos="533400" algn="l"/>
              </a:tabLst>
            </a:pPr>
            <a:r>
              <a:rPr lang="ar-IQ" sz="2400" b="1" dirty="0">
                <a:solidFill>
                  <a:schemeClr val="bg1"/>
                </a:solidFill>
                <a:latin typeface="Simplified Arabic" pitchFamily="18" charset="-78"/>
                <a:cs typeface="Simplified Arabic" pitchFamily="18" charset="-78"/>
              </a:rPr>
              <a:t>5.	ملاحظة السلوك الإيجابي البديل ومدى كفاءته ان كان في تحسن دائم مع استخدام المعززات لذلك </a:t>
            </a:r>
          </a:p>
          <a:p>
            <a:pPr algn="just">
              <a:lnSpc>
                <a:spcPct val="115000"/>
              </a:lnSpc>
              <a:tabLst>
                <a:tab pos="533400" algn="l"/>
              </a:tabLst>
            </a:pPr>
            <a:endParaRPr lang="ar-IQ" sz="2400" b="1" dirty="0">
              <a:solidFill>
                <a:schemeClr val="bg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212735525"/>
      </p:ext>
    </p:extLst>
  </p:cSld>
  <p:clrMapOvr>
    <a:masterClrMapping/>
  </p:clrMapOvr>
  <mc:AlternateContent xmlns:mc="http://schemas.openxmlformats.org/markup-compatibility/2006" xmlns:p14="http://schemas.microsoft.com/office/powerpoint/2010/main">
    <mc:Choice Requires="p14">
      <p:transition spd="slow" p14:dur="4500">
        <p14:shred/>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404664"/>
            <a:ext cx="8496944" cy="6120680"/>
          </a:xfrm>
        </p:spPr>
        <p:txBody>
          <a:bodyPr>
            <a:normAutofit/>
          </a:bodyPr>
          <a:lstStyle/>
          <a:p>
            <a:pPr algn="just">
              <a:lnSpc>
                <a:spcPct val="115000"/>
              </a:lnSpc>
            </a:pPr>
            <a:endParaRPr lang="ar-IQ" sz="4800" b="1" dirty="0" smtClean="0">
              <a:solidFill>
                <a:srgbClr val="FFFF00"/>
              </a:solidFill>
              <a:latin typeface="Simplified Arabic" pitchFamily="18" charset="-78"/>
              <a:cs typeface="PT Bold Heading" pitchFamily="2" charset="-78"/>
            </a:endParaRPr>
          </a:p>
          <a:p>
            <a:pPr algn="just">
              <a:lnSpc>
                <a:spcPct val="115000"/>
              </a:lnSpc>
            </a:pPr>
            <a:endParaRPr lang="ar-IQ" sz="4800" b="1" dirty="0">
              <a:solidFill>
                <a:srgbClr val="FFFF00"/>
              </a:solidFill>
              <a:latin typeface="Simplified Arabic" pitchFamily="18" charset="-78"/>
              <a:cs typeface="PT Bold Heading" pitchFamily="2" charset="-78"/>
            </a:endParaRPr>
          </a:p>
          <a:p>
            <a:pPr algn="just">
              <a:lnSpc>
                <a:spcPct val="115000"/>
              </a:lnSpc>
            </a:pPr>
            <a:endParaRPr lang="ar-IQ" sz="4800" b="1" dirty="0">
              <a:solidFill>
                <a:srgbClr val="FFFF00"/>
              </a:solidFill>
              <a:latin typeface="Simplified Arabic" pitchFamily="18" charset="-78"/>
              <a:cs typeface="PT Bold Heading" pitchFamily="2" charset="-78"/>
            </a:endParaRPr>
          </a:p>
        </p:txBody>
      </p:sp>
      <p:sp>
        <p:nvSpPr>
          <p:cNvPr id="2" name="مستطيل 1"/>
          <p:cNvSpPr/>
          <p:nvPr/>
        </p:nvSpPr>
        <p:spPr>
          <a:xfrm>
            <a:off x="323528" y="612845"/>
            <a:ext cx="8496944" cy="6124754"/>
          </a:xfrm>
          <a:prstGeom prst="rect">
            <a:avLst/>
          </a:prstGeom>
        </p:spPr>
        <p:txBody>
          <a:bodyPr wrap="square">
            <a:spAutoFit/>
          </a:bodyPr>
          <a:lstStyle/>
          <a:p>
            <a:r>
              <a:rPr lang="ar-IQ" sz="2800" dirty="0">
                <a:solidFill>
                  <a:schemeClr val="bg1"/>
                </a:solidFill>
                <a:latin typeface="Simplified Arabic" pitchFamily="18" charset="-78"/>
                <a:cs typeface="Simplified Arabic" pitchFamily="18" charset="-78"/>
              </a:rPr>
              <a:t>ردود فعل المسترشدين نحو مهارة المواجهة </a:t>
            </a:r>
          </a:p>
          <a:p>
            <a:r>
              <a:rPr lang="ar-IQ" sz="2800" dirty="0">
                <a:solidFill>
                  <a:schemeClr val="bg1"/>
                </a:solidFill>
                <a:latin typeface="Simplified Arabic" pitchFamily="18" charset="-78"/>
                <a:cs typeface="Simplified Arabic" pitchFamily="18" charset="-78"/>
              </a:rPr>
              <a:t>تختلف ردود فعل المسترشدين نحو المواجهة , اذ لا توجد طريقة محددة للتعامل مع هذه الردود ولا سيما السلبية منها وفي حالة الردود السلية ان يلجا المرشد الى مهارة الاصغاء التي من خلالها يهيئ الأساس مرة أخرى للمواجهة وهناك عدة ردود الأفعال  نحو المواجهة منها </a:t>
            </a:r>
          </a:p>
          <a:p>
            <a:r>
              <a:rPr lang="ar-IQ" sz="2800" dirty="0">
                <a:solidFill>
                  <a:schemeClr val="bg1"/>
                </a:solidFill>
                <a:latin typeface="Simplified Arabic" pitchFamily="18" charset="-78"/>
                <a:cs typeface="Simplified Arabic" pitchFamily="18" charset="-78"/>
              </a:rPr>
              <a:t>1.	التقبل الصادق وهو افضل رد فعل يحدث عندما يتقبل المسترشد المواجهة لتناقضاته ويقر بتلك التناقضات وتفسيراتها </a:t>
            </a:r>
          </a:p>
          <a:p>
            <a:r>
              <a:rPr lang="ar-IQ" sz="2800" dirty="0">
                <a:solidFill>
                  <a:schemeClr val="bg1"/>
                </a:solidFill>
                <a:latin typeface="Simplified Arabic" pitchFamily="18" charset="-78"/>
                <a:cs typeface="Simplified Arabic" pitchFamily="18" charset="-78"/>
              </a:rPr>
              <a:t>2.	التقبل الزائف يحدث هذا النوع من التقبل ف حالة عدم استعداد المسترشد للمواجهة او ربما يرتبك المسترشد في  هذه الحالة ان لم يكن المرشد دقيقا  في مواجهته</a:t>
            </a:r>
          </a:p>
          <a:p>
            <a:r>
              <a:rPr lang="ar-IQ" sz="2800" dirty="0">
                <a:solidFill>
                  <a:schemeClr val="bg1"/>
                </a:solidFill>
                <a:latin typeface="Simplified Arabic" pitchFamily="18" charset="-78"/>
                <a:cs typeface="Simplified Arabic" pitchFamily="18" charset="-78"/>
              </a:rPr>
              <a:t>3.	الانكار ينكر بعض المسترشدين وجود تناقضات لديهم من خلال استعمال العبارات الاتية</a:t>
            </a:r>
          </a:p>
          <a:p>
            <a:r>
              <a:rPr lang="ar-IQ" sz="2800" dirty="0">
                <a:solidFill>
                  <a:schemeClr val="bg1"/>
                </a:solidFill>
                <a:latin typeface="Simplified Arabic" pitchFamily="18" charset="-78"/>
                <a:cs typeface="Simplified Arabic" pitchFamily="18" charset="-78"/>
              </a:rPr>
              <a:t>أ‌-	لم اقصد قول ذلك ؟ </a:t>
            </a:r>
          </a:p>
          <a:p>
            <a:r>
              <a:rPr lang="ar-IQ" sz="2800" dirty="0">
                <a:solidFill>
                  <a:schemeClr val="bg1"/>
                </a:solidFill>
                <a:latin typeface="Simplified Arabic" pitchFamily="18" charset="-78"/>
                <a:cs typeface="Simplified Arabic" pitchFamily="18" charset="-78"/>
              </a:rPr>
              <a:t>ب‌-	انه موضوع تافه ولا يستحق  المناقشة.</a:t>
            </a:r>
          </a:p>
        </p:txBody>
      </p:sp>
    </p:spTree>
    <p:extLst>
      <p:ext uri="{BB962C8B-B14F-4D97-AF65-F5344CB8AC3E}">
        <p14:creationId xmlns:p14="http://schemas.microsoft.com/office/powerpoint/2010/main" val="2933730481"/>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404664"/>
            <a:ext cx="8496944" cy="6120680"/>
          </a:xfrm>
        </p:spPr>
        <p:txBody>
          <a:bodyPr>
            <a:normAutofit/>
          </a:bodyPr>
          <a:lstStyle/>
          <a:p>
            <a:pPr algn="just">
              <a:lnSpc>
                <a:spcPct val="115000"/>
              </a:lnSpc>
            </a:pPr>
            <a:endParaRPr lang="ar-IQ" sz="4800" b="1" dirty="0" smtClean="0">
              <a:solidFill>
                <a:srgbClr val="FFFF00"/>
              </a:solidFill>
              <a:latin typeface="Simplified Arabic" pitchFamily="18" charset="-78"/>
              <a:cs typeface="PT Bold Heading" pitchFamily="2" charset="-78"/>
            </a:endParaRPr>
          </a:p>
          <a:p>
            <a:pPr algn="just">
              <a:lnSpc>
                <a:spcPct val="115000"/>
              </a:lnSpc>
            </a:pPr>
            <a:endParaRPr lang="ar-IQ" sz="4800" b="1" dirty="0">
              <a:solidFill>
                <a:srgbClr val="FFFF00"/>
              </a:solidFill>
              <a:latin typeface="Simplified Arabic" pitchFamily="18" charset="-78"/>
              <a:cs typeface="PT Bold Heading" pitchFamily="2" charset="-78"/>
            </a:endParaRPr>
          </a:p>
          <a:p>
            <a:pPr>
              <a:lnSpc>
                <a:spcPct val="115000"/>
              </a:lnSpc>
            </a:pPr>
            <a:r>
              <a:rPr lang="ar-IQ" sz="4800" b="1" dirty="0" smtClean="0">
                <a:solidFill>
                  <a:srgbClr val="FFFF00"/>
                </a:solidFill>
                <a:latin typeface="Simplified Arabic" pitchFamily="18" charset="-78"/>
                <a:cs typeface="PT Bold Heading" pitchFamily="2" charset="-78"/>
              </a:rPr>
              <a:t>شكراً لحسن إستماعكُم وإصغائكم </a:t>
            </a:r>
          </a:p>
          <a:p>
            <a:pPr algn="just">
              <a:lnSpc>
                <a:spcPct val="115000"/>
              </a:lnSpc>
            </a:pPr>
            <a:endParaRPr lang="ar-IQ" sz="4800" b="1" dirty="0">
              <a:solidFill>
                <a:srgbClr val="FFFF00"/>
              </a:solidFill>
              <a:latin typeface="Simplified Arabic" pitchFamily="18" charset="-78"/>
              <a:cs typeface="PT Bold Heading" pitchFamily="2" charset="-78"/>
            </a:endParaRPr>
          </a:p>
        </p:txBody>
      </p:sp>
    </p:spTree>
    <p:extLst>
      <p:ext uri="{BB962C8B-B14F-4D97-AF65-F5344CB8AC3E}">
        <p14:creationId xmlns:p14="http://schemas.microsoft.com/office/powerpoint/2010/main" val="4178795392"/>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3">
                                            <p:txEl>
                                              <p:pRg st="2" end="2"/>
                                            </p:txEl>
                                          </p:spTgt>
                                        </p:tgtEl>
                                        <p:attrNameLst>
                                          <p:attrName>style.visibility</p:attrName>
                                        </p:attrNameLst>
                                      </p:cBhvr>
                                      <p:to>
                                        <p:strVal val="visible"/>
                                      </p:to>
                                    </p:set>
                                    <p:anim by="(-#ppt_w*2)" calcmode="lin" valueType="num">
                                      <p:cBhvr rctx="PPT">
                                        <p:cTn id="7" dur="1500" autoRev="1" fill="hold">
                                          <p:stCondLst>
                                            <p:cond delay="0"/>
                                          </p:stCondLst>
                                        </p:cTn>
                                        <p:tgtEl>
                                          <p:spTgt spid="3">
                                            <p:txEl>
                                              <p:pRg st="2" end="2"/>
                                            </p:txEl>
                                          </p:spTgt>
                                        </p:tgtEl>
                                        <p:attrNameLst>
                                          <p:attrName>ppt_w</p:attrName>
                                        </p:attrNameLst>
                                      </p:cBhvr>
                                    </p:anim>
                                    <p:anim by="(#ppt_w*0.50)" calcmode="lin" valueType="num">
                                      <p:cBhvr>
                                        <p:cTn id="8" dur="1500" decel="50000" autoRev="1" fill="hold">
                                          <p:stCondLst>
                                            <p:cond delay="0"/>
                                          </p:stCondLst>
                                        </p:cTn>
                                        <p:tgtEl>
                                          <p:spTgt spid="3">
                                            <p:txEl>
                                              <p:pRg st="2" end="2"/>
                                            </p:txEl>
                                          </p:spTgt>
                                        </p:tgtEl>
                                        <p:attrNameLst>
                                          <p:attrName>ppt_x</p:attrName>
                                        </p:attrNameLst>
                                      </p:cBhvr>
                                    </p:anim>
                                    <p:anim from="(-#ppt_h/2)" to="(#ppt_y)" calcmode="lin" valueType="num">
                                      <p:cBhvr>
                                        <p:cTn id="9" dur="3000" fill="hold">
                                          <p:stCondLst>
                                            <p:cond delay="0"/>
                                          </p:stCondLst>
                                        </p:cTn>
                                        <p:tgtEl>
                                          <p:spTgt spid="3">
                                            <p:txEl>
                                              <p:pRg st="2" end="2"/>
                                            </p:txEl>
                                          </p:spTgt>
                                        </p:tgtEl>
                                        <p:attrNameLst>
                                          <p:attrName>ppt_y</p:attrName>
                                        </p:attrNameLst>
                                      </p:cBhvr>
                                    </p:anim>
                                    <p:animRot by="21600000">
                                      <p:cBhvr>
                                        <p:cTn id="10" dur="3000" fill="hold">
                                          <p:stCondLst>
                                            <p:cond delay="0"/>
                                          </p:stCondLst>
                                        </p:cTn>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وافر">
  <a:themeElements>
    <a:clrScheme name="مخصص 2">
      <a:dk1>
        <a:sysClr val="windowText" lastClr="000000"/>
      </a:dk1>
      <a:lt1>
        <a:sysClr val="window" lastClr="FFFFFF"/>
      </a:lt1>
      <a:dk2>
        <a:srgbClr val="5DD3FF"/>
      </a:dk2>
      <a:lt2>
        <a:srgbClr val="CCDDEA"/>
      </a:lt2>
      <a:accent1>
        <a:srgbClr val="FED9A7"/>
      </a:accent1>
      <a:accent2>
        <a:srgbClr val="EC9D95"/>
      </a:accent2>
      <a:accent3>
        <a:srgbClr val="ACA49A"/>
      </a:accent3>
      <a:accent4>
        <a:srgbClr val="BFE1AB"/>
      </a:accent4>
      <a:accent5>
        <a:srgbClr val="EB5605"/>
      </a:accent5>
      <a:accent6>
        <a:srgbClr val="B9CA1A"/>
      </a:accent6>
      <a:hlink>
        <a:srgbClr val="D83E2C"/>
      </a:hlink>
      <a:folHlink>
        <a:srgbClr val="ED7D27"/>
      </a:folHlink>
    </a:clrScheme>
    <a:fontScheme name="واف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واف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414</TotalTime>
  <Words>108</Words>
  <Application>Microsoft Office PowerPoint</Application>
  <PresentationFormat>عرض على الشاشة (3:4)‏</PresentationFormat>
  <Paragraphs>42</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وافر</vt:lpstr>
      <vt:lpstr>     المهارات الارشادية   عنوان المحاضرة  مهارة المواجهة    بإشراف أ.م.د. محمد ابراهيم حسين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دل</dc:creator>
  <cp:lastModifiedBy>دل</cp:lastModifiedBy>
  <cp:revision>62</cp:revision>
  <dcterms:created xsi:type="dcterms:W3CDTF">2018-10-05T19:36:40Z</dcterms:created>
  <dcterms:modified xsi:type="dcterms:W3CDTF">2018-11-27T19:25:45Z</dcterms:modified>
</cp:coreProperties>
</file>